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63"/>
  </p:notesMasterIdLst>
  <p:handoutMasterIdLst>
    <p:handoutMasterId r:id="rId64"/>
  </p:handoutMasterIdLst>
  <p:sldIdLst>
    <p:sldId id="256" r:id="rId4"/>
    <p:sldId id="2076137762" r:id="rId5"/>
    <p:sldId id="2076137236" r:id="rId6"/>
    <p:sldId id="2076137237" r:id="rId7"/>
    <p:sldId id="2134804628" r:id="rId8"/>
    <p:sldId id="2076138294" r:id="rId9"/>
    <p:sldId id="2134804629" r:id="rId10"/>
    <p:sldId id="2134804630" r:id="rId11"/>
    <p:sldId id="257" r:id="rId12"/>
    <p:sldId id="2076137335" r:id="rId13"/>
    <p:sldId id="2076137919" r:id="rId14"/>
    <p:sldId id="258" r:id="rId15"/>
    <p:sldId id="8359" r:id="rId16"/>
    <p:sldId id="8360" r:id="rId17"/>
    <p:sldId id="8414" r:id="rId18"/>
    <p:sldId id="2126" r:id="rId19"/>
    <p:sldId id="8900" r:id="rId20"/>
    <p:sldId id="2134804679" r:id="rId21"/>
    <p:sldId id="262" r:id="rId22"/>
    <p:sldId id="2076137915" r:id="rId23"/>
    <p:sldId id="11934" r:id="rId24"/>
    <p:sldId id="2134804633" r:id="rId25"/>
    <p:sldId id="2582" r:id="rId26"/>
    <p:sldId id="2134804634" r:id="rId27"/>
    <p:sldId id="2076137765" r:id="rId28"/>
    <p:sldId id="3161" r:id="rId29"/>
    <p:sldId id="259" r:id="rId30"/>
    <p:sldId id="2076137918" r:id="rId31"/>
    <p:sldId id="2076137920" r:id="rId32"/>
    <p:sldId id="279" r:id="rId33"/>
    <p:sldId id="2076137333" r:id="rId34"/>
    <p:sldId id="2076138291" r:id="rId35"/>
    <p:sldId id="2076138292" r:id="rId36"/>
    <p:sldId id="2076138290" r:id="rId37"/>
    <p:sldId id="3206" r:id="rId38"/>
    <p:sldId id="683" r:id="rId39"/>
    <p:sldId id="3207" r:id="rId40"/>
    <p:sldId id="2098" r:id="rId41"/>
    <p:sldId id="2076137758" r:id="rId42"/>
    <p:sldId id="2076137922" r:id="rId43"/>
    <p:sldId id="2076137924" r:id="rId44"/>
    <p:sldId id="2076137925" r:id="rId45"/>
    <p:sldId id="2076137926" r:id="rId46"/>
    <p:sldId id="2076137928" r:id="rId47"/>
    <p:sldId id="2076137314" r:id="rId48"/>
    <p:sldId id="2076137329" r:id="rId49"/>
    <p:sldId id="10038" r:id="rId50"/>
    <p:sldId id="2076138286" r:id="rId51"/>
    <p:sldId id="2076138287" r:id="rId52"/>
    <p:sldId id="2076138288" r:id="rId53"/>
    <p:sldId id="8373" r:id="rId54"/>
    <p:sldId id="8416" r:id="rId55"/>
    <p:sldId id="2076137749" r:id="rId56"/>
    <p:sldId id="2076137754" r:id="rId57"/>
    <p:sldId id="2076137753" r:id="rId58"/>
    <p:sldId id="263" r:id="rId59"/>
    <p:sldId id="2076138293" r:id="rId60"/>
    <p:sldId id="2134804631" r:id="rId61"/>
    <p:sldId id="213480463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7" autoAdjust="0"/>
    <p:restoredTop sz="76803" autoAdjust="0"/>
  </p:normalViewPr>
  <p:slideViewPr>
    <p:cSldViewPr snapToGrid="0" showGuides="1">
      <p:cViewPr varScale="1">
        <p:scale>
          <a:sx n="97" d="100"/>
          <a:sy n="97" d="100"/>
        </p:scale>
        <p:origin x="1856" y="184"/>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learn/modules/populate-slowly-changing-dimensions-azure-synapse-analytics-pipelin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recommending the data platform be built following an Intelligent Data Platform architecture pattern. This architecture pattern delivers a solution that is flexible, scalable, and extensible to allow Brannon Steel to easily invest in modernizing their data platform while also providing a flexible platform to enable future innovation and growth, such as the incorporation of AI. Following industry best practice guidance, the architecture describes how and where data should be stored, governed, and secured.</a:t>
            </a:r>
          </a:p>
          <a:p>
            <a:endParaRPr lang="en-US" dirty="0"/>
          </a:p>
          <a:p>
            <a:r>
              <a:rPr lang="en-US" dirty="0"/>
              <a:t>The diagram we are viewing on this slide is a simplified overview of the pattern. </a:t>
            </a:r>
          </a:p>
          <a:p>
            <a:endParaRPr lang="en-US" dirty="0"/>
          </a:p>
          <a:p>
            <a:r>
              <a:rPr lang="en-US" dirty="0"/>
              <a:t>The top line describes how data is extracted from source systems, processed, and served up to various analytical and reporting tools. This is where many of the manual processes involved in data extraction and processing in the current process can be automated.</a:t>
            </a:r>
          </a:p>
          <a:p>
            <a:endParaRPr lang="en-US" dirty="0"/>
          </a:p>
          <a:p>
            <a:pPr marL="171450" indent="-171450">
              <a:buFont typeface="Arial" panose="020B0604020202020204" pitchFamily="34" charset="0"/>
              <a:buChar char="•"/>
            </a:pPr>
            <a:r>
              <a:rPr lang="en-US" b="1" dirty="0"/>
              <a:t>Ingest</a:t>
            </a:r>
            <a:r>
              <a:rPr lang="en-US" dirty="0"/>
              <a:t>: Data ingestion describes the processes involved in extracting data from source systems (e.g., </a:t>
            </a:r>
            <a:r>
              <a:rPr lang="en-US" dirty="0" err="1"/>
              <a:t>Dymanics</a:t>
            </a:r>
            <a:r>
              <a:rPr lang="en-US" dirty="0"/>
              <a:t> NAV/Business Central) and landing copies of those data in the landing zone container in the data lake. This is where automated pipelines will be used to extract raw data based on defined schedules driven by data freshness requirements and availability. </a:t>
            </a:r>
          </a:p>
          <a:p>
            <a:pPr marL="171450" indent="-171450">
              <a:buFont typeface="Arial" panose="020B0604020202020204" pitchFamily="34" charset="0"/>
              <a:buChar char="•"/>
            </a:pPr>
            <a:r>
              <a:rPr lang="en-US" b="1" dirty="0"/>
              <a:t>Prepare</a:t>
            </a:r>
            <a:r>
              <a:rPr lang="en-US" dirty="0"/>
              <a:t>: The preparation step of the process involves transforming raw data from its native format into the standard formats and folder structures required for downstream processing. </a:t>
            </a:r>
          </a:p>
          <a:p>
            <a:pPr marL="628650" lvl="1" indent="-171450">
              <a:buFont typeface="Arial" panose="020B0604020202020204" pitchFamily="34" charset="0"/>
              <a:buChar char="•"/>
            </a:pPr>
            <a:r>
              <a:rPr lang="en-US" dirty="0"/>
              <a:t>Should prepare data to be imported into Business Central/NAV</a:t>
            </a:r>
          </a:p>
          <a:p>
            <a:pPr marL="628650" lvl="1" indent="-171450">
              <a:buFont typeface="Arial" panose="020B0604020202020204" pitchFamily="34" charset="0"/>
              <a:buChar char="•"/>
            </a:pPr>
            <a:r>
              <a:rPr lang="en-US" dirty="0"/>
              <a:t>Automation into BC should be in scope. But not NAV.</a:t>
            </a:r>
          </a:p>
          <a:p>
            <a:pPr marL="628650" lvl="1" indent="-171450">
              <a:buFont typeface="Arial" panose="020B0604020202020204" pitchFamily="34" charset="0"/>
              <a:buChar char="•"/>
            </a:pPr>
            <a:r>
              <a:rPr lang="en-US" dirty="0"/>
              <a:t>EDI is only a couple customers.</a:t>
            </a:r>
          </a:p>
          <a:p>
            <a:pPr marL="171450" indent="-171450">
              <a:buFont typeface="Arial" panose="020B0604020202020204" pitchFamily="34" charset="0"/>
              <a:buChar char="•"/>
            </a:pPr>
            <a:r>
              <a:rPr lang="en-US" b="1" dirty="0"/>
              <a:t>Process</a:t>
            </a:r>
            <a:r>
              <a:rPr lang="en-US" dirty="0"/>
              <a:t>: Data processing includes tasks to standardize, deduplicate, cleanse, and transform data into the shape required for analytics. </a:t>
            </a:r>
          </a:p>
          <a:p>
            <a:pPr marL="171450" indent="-171450">
              <a:buFont typeface="Arial" panose="020B0604020202020204" pitchFamily="34" charset="0"/>
              <a:buChar char="•"/>
            </a:pPr>
            <a:r>
              <a:rPr lang="en-US" b="1" dirty="0"/>
              <a:t>Enrich</a:t>
            </a:r>
            <a:r>
              <a:rPr lang="en-US" dirty="0"/>
              <a:t>: (Future state) Enrichment involves leveraging additional datasets, external APIs, and AI to derive novel insights from data and augment the data available for business-critical decisions.</a:t>
            </a:r>
          </a:p>
          <a:p>
            <a:pPr marL="171450" indent="-171450">
              <a:buFont typeface="Arial" panose="020B0604020202020204" pitchFamily="34" charset="0"/>
              <a:buChar char="•"/>
            </a:pPr>
            <a:r>
              <a:rPr lang="en-US" b="1" dirty="0"/>
              <a:t>Serve</a:t>
            </a:r>
            <a:r>
              <a:rPr lang="en-US" dirty="0"/>
              <a:t>: The serving layer provides data to analytics and reporting tools.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Data storage refers to the enterprise data lake that provides a common data store across the platform.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Governance and discovery ensure users are able to easily find and analyze data (future state).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core platform refers to Microsoft Azure, which provides the base functionality essential to any enterprise data solution. The platform should be relied upon to deliver capabilities like identity management, security, monitoring, and operations.</a:t>
            </a:r>
          </a:p>
          <a:p>
            <a:endParaRPr lang="en-US" dirty="0"/>
          </a:p>
        </p:txBody>
      </p:sp>
      <p:sp>
        <p:nvSpPr>
          <p:cNvPr id="4" name="Slide Number Placeholder 3"/>
          <p:cNvSpPr>
            <a:spLocks noGrp="1"/>
          </p:cNvSpPr>
          <p:nvPr>
            <p:ph type="sldNum" sz="quarter" idx="5"/>
          </p:nvPr>
        </p:nvSpPr>
        <p:spPr/>
        <p:txBody>
          <a:bodyPr/>
          <a:lstStyle/>
          <a:p>
            <a:fld id="{675D48E2-D1BC-4F4A-8674-88E83208131D}" type="slidenum">
              <a:rPr lang="en-US" smtClean="0"/>
              <a:t>17</a:t>
            </a:fld>
            <a:endParaRPr lang="en-US"/>
          </a:p>
        </p:txBody>
      </p:sp>
    </p:spTree>
    <p:extLst>
      <p:ext uri="{BB962C8B-B14F-4D97-AF65-F5344CB8AC3E}">
        <p14:creationId xmlns:p14="http://schemas.microsoft.com/office/powerpoint/2010/main" val="164511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Data Platform architecture description and arch diagram.</a:t>
            </a:r>
          </a:p>
        </p:txBody>
      </p:sp>
      <p:sp>
        <p:nvSpPr>
          <p:cNvPr id="4" name="Slide Number Placeholder 3"/>
          <p:cNvSpPr>
            <a:spLocks noGrp="1"/>
          </p:cNvSpPr>
          <p:nvPr>
            <p:ph type="sldNum" sz="quarter" idx="5"/>
          </p:nvPr>
        </p:nvSpPr>
        <p:spPr/>
        <p:txBody>
          <a:bodyPr/>
          <a:lstStyle/>
          <a:p>
            <a:fld id="{675D48E2-D1BC-4F4A-8674-88E83208131D}" type="slidenum">
              <a:rPr lang="en-US" smtClean="0"/>
              <a:t>18</a:t>
            </a:fld>
            <a:endParaRPr lang="en-US"/>
          </a:p>
        </p:txBody>
      </p:sp>
    </p:spTree>
    <p:extLst>
      <p:ext uri="{BB962C8B-B14F-4D97-AF65-F5344CB8AC3E}">
        <p14:creationId xmlns:p14="http://schemas.microsoft.com/office/powerpoint/2010/main" val="81639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recently announced Microsoft Fabric, which is their latest innovation in modern data platforms and the evolution of Azure Synapse Analytics. </a:t>
            </a:r>
            <a:r>
              <a:rPr lang="en-US" b="0" i="0" dirty="0">
                <a:solidFill>
                  <a:srgbClr val="000000"/>
                </a:solidFill>
                <a:effectLst/>
                <a:latin typeface="Segoe UI" panose="020B0502040204020203" pitchFamily="34" charset="0"/>
              </a:rPr>
              <a:t>Microsoft Fabric is an end-to-end analytics solution with full-service capabilities including data movement, data lakes, data engineering, data integration, data science, real-time analytics, and business intelligence—all backed by a shared platform providing robust data security, governance, and compliance.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a:t>In </a:t>
            </a:r>
            <a:r>
              <a:rPr lang="en-US" dirty="0"/>
              <a:t>Fabric, many of the tools and technologies needed to build a comprehensive data platform are integrated into a single software-as-a-service (SaaS) product that addresses everything from extracting raw data from source systems to processing and enriching those data to providing a serving layer accessible to reporting and analytics tools used by data consumers.</a:t>
            </a:r>
          </a:p>
          <a:p>
            <a:endParaRPr lang="en-US" dirty="0"/>
          </a:p>
          <a:p>
            <a:pPr marL="0" indent="0">
              <a:buFont typeface="Arial" panose="020B0604020202020204" pitchFamily="34" charset="0"/>
              <a:buNone/>
            </a:pPr>
            <a:r>
              <a:rPr lang="en-US" dirty="0"/>
              <a:t>Mention that Fabric has recently gone GA but that not all features in there yet.</a:t>
            </a:r>
          </a:p>
        </p:txBody>
      </p:sp>
      <p:sp>
        <p:nvSpPr>
          <p:cNvPr id="4" name="Slide Number Placeholder 3"/>
          <p:cNvSpPr>
            <a:spLocks noGrp="1"/>
          </p:cNvSpPr>
          <p:nvPr>
            <p:ph type="sldNum" sz="quarter" idx="5"/>
          </p:nvPr>
        </p:nvSpPr>
        <p:spPr/>
        <p:txBody>
          <a:bodyPr/>
          <a:lstStyle/>
          <a:p>
            <a:fld id="{37E24C93-78CA-4AF0-9E77-825D60ABA46D}" type="slidenum">
              <a:rPr lang="en-US" smtClean="0"/>
              <a:t>19</a:t>
            </a:fld>
            <a:endParaRPr lang="en-US"/>
          </a:p>
        </p:txBody>
      </p:sp>
    </p:spTree>
    <p:extLst>
      <p:ext uri="{BB962C8B-B14F-4D97-AF65-F5344CB8AC3E}">
        <p14:creationId xmlns:p14="http://schemas.microsoft.com/office/powerpoint/2010/main" val="525221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22</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b="1" dirty="0"/>
          </a:p>
          <a:p>
            <a:r>
              <a:rPr lang="en-US" b="1" dirty="0"/>
              <a:t>(Click 1)</a:t>
            </a:r>
          </a:p>
          <a:p>
            <a:endParaRPr lang="en-US" b="1" dirty="0"/>
          </a:p>
          <a:p>
            <a:pPr algn="l"/>
            <a:r>
              <a:rPr lang="en-US" b="1" i="0" dirty="0">
                <a:solidFill>
                  <a:srgbClr val="E6E6E6"/>
                </a:solidFill>
                <a:effectLst/>
                <a:latin typeface="Segoe UI" panose="020B0502040204020203" pitchFamily="34" charset="0"/>
              </a:rPr>
              <a:t>Dimension tables</a:t>
            </a:r>
          </a:p>
          <a:p>
            <a:pPr algn="l"/>
            <a:r>
              <a:rPr lang="en-US" b="0" i="0" dirty="0">
                <a:solidFill>
                  <a:srgbClr val="E6E6E6"/>
                </a:solidFill>
                <a:effectLst/>
                <a:latin typeface="Segoe UI" panose="020B0502040204020203" pitchFamily="34" charset="0"/>
              </a:rPr>
              <a:t>Dimension tables describe business entities—the things you model. Entities can include products, people, places, and concepts including time itself. The most consistent table you'll find in a star schema is a date dimension table. A dimension table contains a key column (or columns) that acts as a unique identifier, and descriptive columns. Dimension tables contain attribute data that might change but usually changes infrequently.</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Fact tables</a:t>
            </a:r>
          </a:p>
          <a:p>
            <a:pPr algn="l"/>
            <a:r>
              <a:rPr lang="en-US" b="0" i="0" dirty="0">
                <a:solidFill>
                  <a:srgbClr val="E6E6E6"/>
                </a:solidFill>
                <a:effectLst/>
                <a:latin typeface="Segoe UI" panose="020B0502040204020203" pitchFamily="34" charset="0"/>
              </a:rPr>
              <a:t>Fact tables store observations or events, and can be sales orders, stock balances, exchange rates, temperatures, etc. A fact table contains dimension key columns that relate to dimension tables, and numeric measure columns. The dimension key columns determine the dimensionality of a fact table, while the dimension key values determine the granularity of a fact table. For example, you have a sales fact table with two dimension key columns: Date and </a:t>
            </a:r>
            <a:r>
              <a:rPr lang="en-US" b="0" i="0" dirty="0" err="1">
                <a:solidFill>
                  <a:srgbClr val="E6E6E6"/>
                </a:solidFill>
                <a:effectLst/>
                <a:latin typeface="Segoe UI" panose="020B0502040204020203" pitchFamily="34" charset="0"/>
              </a:rPr>
              <a:t>ProductKey</a:t>
            </a:r>
            <a:r>
              <a:rPr lang="en-US" b="0" i="0" dirty="0">
                <a:solidFill>
                  <a:srgbClr val="E6E6E6"/>
                </a:solidFill>
                <a:effectLst/>
                <a:latin typeface="Segoe UI" panose="020B0502040204020203" pitchFamily="34" charset="0"/>
              </a:rPr>
              <a:t>. This table has 2 dimensions, but since the values stored in the Date column are the first day of the month, the granularity is at the month-product level.</a:t>
            </a:r>
          </a:p>
          <a:p>
            <a:endParaRPr lang="en-US" b="1" dirty="0"/>
          </a:p>
          <a:p>
            <a:r>
              <a:rPr lang="en-US" b="0" dirty="0"/>
              <a:t>It is not uncommon to have multiple fact tables within a single data warehouse to answer a range of business questions.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b="0" dirty="0"/>
          </a:p>
          <a:p>
            <a:r>
              <a:rPr lang="en-US" b="1" i="0" dirty="0">
                <a:solidFill>
                  <a:srgbClr val="E6E6E6"/>
                </a:solidFill>
                <a:effectLst/>
                <a:latin typeface="Segoe UI" panose="020B0502040204020203" pitchFamily="34" charset="0"/>
              </a:rPr>
              <a:t>Snowflake schema</a:t>
            </a:r>
            <a:endParaRPr lang="en-US" b="0" dirty="0"/>
          </a:p>
          <a:p>
            <a:endParaRPr lang="en-US" b="0" dirty="0"/>
          </a:p>
          <a:p>
            <a:r>
              <a:rPr lang="en-US" b="0" dirty="0"/>
              <a:t>The snowflake schema is a </a:t>
            </a:r>
            <a:r>
              <a:rPr lang="en-US" b="0" i="0" dirty="0">
                <a:solidFill>
                  <a:srgbClr val="000000"/>
                </a:solidFill>
                <a:effectLst/>
                <a:latin typeface="Segoe UI" panose="020B0502040204020203" pitchFamily="34" charset="0"/>
              </a:rPr>
              <a:t>set of normalized tables for a single business entity. </a:t>
            </a:r>
            <a:r>
              <a:rPr lang="en-US" b="0" dirty="0"/>
              <a:t>It aims to normalize the data to reduce the repetition in the data and therefore the space taken up by the data, leading to fewer IO requests making it quicker to retrieve the data in queries.</a:t>
            </a:r>
          </a:p>
          <a:p>
            <a:endParaRPr lang="en-US" b="0" dirty="0"/>
          </a:p>
          <a:p>
            <a:r>
              <a:rPr lang="en-US" b="0" dirty="0"/>
              <a:t>In reality, typical data warehouse solutions have a hybrid of the two schemas to fulfill analytical requirements.</a:t>
            </a:r>
          </a:p>
          <a:p>
            <a:endParaRPr lang="en-US" b="1" dirty="0"/>
          </a:p>
          <a:p>
            <a:r>
              <a:rPr lang="en-US" b="1" dirty="0"/>
              <a:t>Instructor notes and guidance.</a:t>
            </a:r>
          </a:p>
          <a:p>
            <a:endParaRPr lang="en-US" dirty="0"/>
          </a:p>
          <a:p>
            <a:r>
              <a:rPr lang="en-US" dirty="0"/>
              <a:t>This slide is a build slide</a:t>
            </a:r>
          </a:p>
          <a:p>
            <a:endParaRPr lang="en-US" dirty="0"/>
          </a:p>
          <a:p>
            <a:r>
              <a:rPr lang="en-US" dirty="0"/>
              <a:t>Click 1 – brings in the star schema graphic</a:t>
            </a:r>
          </a:p>
          <a:p>
            <a:endParaRPr lang="en-US" dirty="0"/>
          </a:p>
          <a:p>
            <a:r>
              <a:rPr lang="en-US" dirty="0"/>
              <a:t>Click 2 – the star schema graphic disappears</a:t>
            </a:r>
          </a:p>
          <a:p>
            <a:endParaRPr lang="en-US" dirty="0"/>
          </a:p>
          <a:p>
            <a:r>
              <a:rPr lang="en-US" dirty="0"/>
              <a:t>Click 3 – the snowflake schema graphic appears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a:t>
            </a:r>
            <a:r>
              <a:rPr lang="en-US" sz="1200" b="1" i="0" dirty="0">
                <a:solidFill>
                  <a:srgbClr val="171717"/>
                </a:solidFill>
                <a:effectLst/>
                <a:latin typeface="Segoe UI" panose="020B0502040204020203" pitchFamily="34" charset="0"/>
              </a:rPr>
              <a:t>slowly changing dimension</a:t>
            </a:r>
            <a:r>
              <a:rPr lang="en-US" sz="1200" b="0" i="0" dirty="0">
                <a:solidFill>
                  <a:srgbClr val="171717"/>
                </a:solidFill>
                <a:effectLst/>
                <a:latin typeface="Segoe UI" panose="020B0502040204020203" pitchFamily="34" charset="0"/>
              </a:rPr>
              <a:t> (SCD) is one that appropriately manages the change of dimension members over time. </a:t>
            </a:r>
          </a:p>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It applies when the values of a business entity change over time, and not on a set schedule.</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good example of an SCD is a customer dimension, specifically its contact detail columns like email address and phone number.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In contrast, some dimensions are considered to be rapidly changing when a dimension attribute changes often, like a stock's market price. </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common design approach in these instances is to store rapidly changing attribute values in a fact table measure.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However, for slowly changing dimensions the changing members should remain in the dimension table.</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design used for handling SCDs depends on the business requirements for the dimension table.</a:t>
            </a:r>
            <a:endParaRPr lang="en-US" sz="1000" b="1" dirty="0"/>
          </a:p>
        </p:txBody>
      </p:sp>
      <p:sp>
        <p:nvSpPr>
          <p:cNvPr id="4" name="Slide Number Placeholder 3"/>
          <p:cNvSpPr>
            <a:spLocks noGrp="1"/>
          </p:cNvSpPr>
          <p:nvPr>
            <p:ph type="sldNum" sz="quarter" idx="5"/>
          </p:nvPr>
        </p:nvSpPr>
        <p:spPr/>
        <p:txBody>
          <a:bodyPr/>
          <a:lstStyle/>
          <a:p>
            <a:fld id="{37E24C93-78CA-4AF0-9E77-825D60ABA46D}" type="slidenum">
              <a:rPr lang="en-US" smtClean="0"/>
              <a:t>25</a:t>
            </a:fld>
            <a:endParaRPr lang="en-US"/>
          </a:p>
        </p:txBody>
      </p:sp>
    </p:spTree>
    <p:extLst>
      <p:ext uri="{BB962C8B-B14F-4D97-AF65-F5344CB8AC3E}">
        <p14:creationId xmlns:p14="http://schemas.microsoft.com/office/powerpoint/2010/main" val="1549094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1 SCD</a:t>
            </a:r>
            <a:r>
              <a:rPr lang="en-GB" sz="1600" b="0" dirty="0">
                <a:solidFill>
                  <a:srgbClr val="000000"/>
                </a:solidFill>
                <a:effectLst/>
                <a:latin typeface="Consolas" panose="020B0609020204030204" pitchFamily="49" charset="0"/>
              </a:rPr>
              <a:t> always reflects the latest values, and when changes in source data are detected, the dimension table data is overwritten.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600" b="0" dirty="0">
              <a:solidFill>
                <a:srgbClr val="000000"/>
              </a:solidFill>
              <a:effectLst/>
              <a:latin typeface="Consolas" panose="020B0609020204030204" pitchFamily="49" charset="0"/>
            </a:endParaRPr>
          </a:p>
          <a:p>
            <a:r>
              <a:rPr lang="en-GB" sz="4000" b="0" dirty="0">
                <a:solidFill>
                  <a:srgbClr val="000000"/>
                </a:solidFill>
                <a:effectLst/>
                <a:latin typeface="Consolas" panose="020B0609020204030204" pitchFamily="49" charset="0"/>
              </a:rPr>
              <a:t>A </a:t>
            </a:r>
            <a:r>
              <a:rPr lang="en-GB" sz="4000" b="1" dirty="0">
                <a:solidFill>
                  <a:srgbClr val="000000"/>
                </a:solidFill>
                <a:effectLst/>
                <a:latin typeface="Consolas" panose="020B0609020204030204" pitchFamily="49" charset="0"/>
              </a:rPr>
              <a:t>**Type 2 SCD**</a:t>
            </a:r>
            <a:r>
              <a:rPr lang="en-GB" sz="4000" b="0" dirty="0">
                <a:solidFill>
                  <a:srgbClr val="000000"/>
                </a:solidFill>
                <a:effectLst/>
                <a:latin typeface="Consolas" panose="020B0609020204030204" pitchFamily="49" charset="0"/>
              </a:rPr>
              <a:t> supports versioning of dimension members. The dimension table must use a surrogate key to provide a unique reference to a version of the dimension member. It also includes columns that define the date range validity of the version (for example, </a:t>
            </a:r>
            <a:r>
              <a:rPr lang="en-GB" sz="4000" b="0" dirty="0">
                <a:solidFill>
                  <a:srgbClr val="001188"/>
                </a:solidFill>
                <a:effectLst/>
                <a:latin typeface="Consolas" panose="020B0609020204030204" pitchFamily="49" charset="0"/>
              </a:rPr>
              <a:t>`StartDate`</a:t>
            </a:r>
            <a:r>
              <a:rPr lang="en-GB" sz="4000" b="0" dirty="0">
                <a:solidFill>
                  <a:srgbClr val="000000"/>
                </a:solidFill>
                <a:effectLst/>
                <a:latin typeface="Consolas" panose="020B0609020204030204" pitchFamily="49" charset="0"/>
              </a:rPr>
              <a:t> and </a:t>
            </a:r>
            <a:r>
              <a:rPr lang="en-GB" sz="4000" b="0" dirty="0">
                <a:solidFill>
                  <a:srgbClr val="001188"/>
                </a:solidFill>
                <a:effectLst/>
                <a:latin typeface="Consolas" panose="020B0609020204030204" pitchFamily="49" charset="0"/>
              </a:rPr>
              <a:t>`EndDate`</a:t>
            </a:r>
            <a:r>
              <a:rPr lang="en-GB" sz="4000" b="0" dirty="0">
                <a:solidFill>
                  <a:srgbClr val="000000"/>
                </a:solidFill>
                <a:effectLst/>
                <a:latin typeface="Consolas" panose="020B0609020204030204" pitchFamily="49" charset="0"/>
              </a:rPr>
              <a:t>) and possibly a flag column (for example, </a:t>
            </a:r>
            <a:r>
              <a:rPr lang="en-GB" sz="4000" b="0" dirty="0">
                <a:solidFill>
                  <a:srgbClr val="001188"/>
                </a:solidFill>
                <a:effectLst/>
                <a:latin typeface="Consolas" panose="020B0609020204030204" pitchFamily="49" charset="0"/>
              </a:rPr>
              <a:t>`IsCurrent`</a:t>
            </a:r>
            <a:r>
              <a:rPr lang="en-GB" sz="4000" b="0" dirty="0">
                <a:solidFill>
                  <a:srgbClr val="000000"/>
                </a:solidFill>
                <a:effectLst/>
                <a:latin typeface="Consolas" panose="020B0609020204030204" pitchFamily="49" charset="0"/>
              </a:rPr>
              <a:t>) to easily filter by current dimension members.</a:t>
            </a:r>
          </a:p>
          <a:p>
            <a:endParaRPr lang="en-GB" sz="4000" b="0" dirty="0">
              <a:solidFill>
                <a:srgbClr val="000000"/>
              </a:solidFill>
              <a:effectLst/>
              <a:latin typeface="Consolas" panose="020B0609020204030204" pitchFamily="49" charset="0"/>
            </a:endParaRPr>
          </a:p>
          <a:p>
            <a:r>
              <a:rPr lang="en-GB" sz="9600" b="0" dirty="0">
                <a:solidFill>
                  <a:srgbClr val="000000"/>
                </a:solidFill>
                <a:effectLst/>
                <a:latin typeface="Consolas" panose="020B0609020204030204" pitchFamily="49" charset="0"/>
              </a:rPr>
              <a:t>A </a:t>
            </a:r>
            <a:r>
              <a:rPr lang="en-GB" sz="9600" b="1" dirty="0">
                <a:solidFill>
                  <a:srgbClr val="000000"/>
                </a:solidFill>
                <a:effectLst/>
                <a:latin typeface="Consolas" panose="020B0609020204030204" pitchFamily="49" charset="0"/>
              </a:rPr>
              <a:t>**Type 3 SCD**</a:t>
            </a:r>
            <a:r>
              <a:rPr lang="en-GB" sz="9600" b="0" dirty="0">
                <a:solidFill>
                  <a:srgbClr val="000000"/>
                </a:solidFill>
                <a:effectLst/>
                <a:latin typeface="Consolas" panose="020B0609020204030204" pitchFamily="49" charset="0"/>
              </a:rPr>
              <a:t> supports storing two versions of a dimension member as separate columns. The table includes a column for the current value of a member plus either the original or previous value of the member. So Type 3 uses additional columns to track one key instance of history, rather than storing additional rows to track each change like in a Type 2 SCD.</a:t>
            </a:r>
          </a:p>
          <a:p>
            <a:endParaRPr lang="en-GB" sz="4000" b="0" dirty="0">
              <a:solidFill>
                <a:srgbClr val="000000"/>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6 SCD**</a:t>
            </a:r>
            <a:r>
              <a:rPr lang="en-GB" sz="1600" b="0" dirty="0">
                <a:solidFill>
                  <a:srgbClr val="000000"/>
                </a:solidFill>
                <a:effectLst/>
                <a:latin typeface="Consolas" panose="020B0609020204030204" pitchFamily="49" charset="0"/>
              </a:rPr>
              <a:t> combines Type 1, 2, and 3. When a change happens to a Type 2 member you create a new row with appropriate StartDate and EndDate. In Type 6 design you also store the current value in all versions of that entity so you can easily report on the current value or the historical value.</a:t>
            </a:r>
          </a:p>
          <a:p>
            <a:endParaRPr lang="en-US" sz="800" b="1" dirty="0"/>
          </a:p>
          <a:p>
            <a:endParaRPr lang="en-US" sz="800" b="1" dirty="0"/>
          </a:p>
          <a:p>
            <a:r>
              <a:rPr lang="en-US" sz="800" b="1" dirty="0"/>
              <a:t>Instructor notes and guidance.</a:t>
            </a:r>
          </a:p>
          <a:p>
            <a:endParaRPr lang="en-US" sz="800" dirty="0"/>
          </a:p>
          <a:p>
            <a:r>
              <a:rPr lang="en-US" sz="800" dirty="0"/>
              <a:t>This slide is a build slide</a:t>
            </a:r>
          </a:p>
          <a:p>
            <a:endParaRPr lang="en-US" sz="800" dirty="0"/>
          </a:p>
          <a:p>
            <a:r>
              <a:rPr lang="en-US" sz="800" dirty="0"/>
              <a:t>Click 1 – brings in the SCD type 1 graphic</a:t>
            </a:r>
          </a:p>
          <a:p>
            <a:endParaRPr lang="en-US" sz="800" dirty="0"/>
          </a:p>
          <a:p>
            <a:r>
              <a:rPr lang="en-US" sz="800" dirty="0"/>
              <a:t>Click 2 – removes the SCD type 1 graphic</a:t>
            </a:r>
          </a:p>
          <a:p>
            <a:endParaRPr lang="en-US" sz="800" dirty="0"/>
          </a:p>
          <a:p>
            <a:r>
              <a:rPr lang="en-US" sz="800" dirty="0"/>
              <a:t>Click 3 – brings in the SCD type 2 graphic</a:t>
            </a:r>
          </a:p>
          <a:p>
            <a:endParaRPr lang="en-US" sz="800" dirty="0"/>
          </a:p>
          <a:p>
            <a:r>
              <a:rPr lang="en-US" sz="800" dirty="0"/>
              <a:t>Click 4 – removes the SCD type 2 graphic</a:t>
            </a:r>
          </a:p>
          <a:p>
            <a:endParaRPr lang="en-US" sz="800" dirty="0"/>
          </a:p>
          <a:p>
            <a:r>
              <a:rPr lang="en-US" sz="800" dirty="0"/>
              <a:t>Click 5 – brings in the SCD type 3 graphic</a:t>
            </a:r>
          </a:p>
          <a:p>
            <a:endParaRPr lang="en-US" sz="800" dirty="0"/>
          </a:p>
          <a:p>
            <a:r>
              <a:rPr lang="en-US" sz="800" dirty="0"/>
              <a:t>Click 6 – removes the SCD type 3 graphic</a:t>
            </a:r>
          </a:p>
          <a:p>
            <a:endParaRPr lang="en-US" sz="800" dirty="0"/>
          </a:p>
          <a:p>
            <a:r>
              <a:rPr lang="en-US" sz="800" dirty="0"/>
              <a:t>Click 7 – brings in the SCD type 6 graphic</a:t>
            </a:r>
          </a:p>
          <a:p>
            <a:endParaRPr lang="en-US" sz="800" dirty="0"/>
          </a:p>
          <a:p>
            <a:r>
              <a:rPr lang="en-US" sz="800" dirty="0"/>
              <a:t>Click 8 – removes the SCD type 6 graphic</a:t>
            </a:r>
          </a:p>
          <a:p>
            <a:endParaRPr lang="en-US" sz="800" dirty="0"/>
          </a:p>
          <a:p>
            <a:endParaRPr lang="en-US" sz="800" b="0" i="0" dirty="0"/>
          </a:p>
          <a:p>
            <a:r>
              <a:rPr lang="en-US" sz="800" b="1" dirty="0"/>
              <a:t>Recommended reading for this slide</a:t>
            </a:r>
          </a:p>
          <a:p>
            <a:endParaRPr lang="en-US" sz="800" dirty="0"/>
          </a:p>
          <a:p>
            <a:r>
              <a:rPr lang="en-GB" sz="1600" dirty="0">
                <a:hlinkClick r:id="rId3"/>
              </a:rPr>
              <a:t>Populate slowly changing dimensions in Azure Synapse Analytics pipelines - Learn | Microsoft Docs</a:t>
            </a:r>
            <a:endParaRPr lang="en-US" sz="800"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Move to “Explore compute and storage options for data engineering workloads” </a:t>
            </a:r>
            <a:r>
              <a:rPr lang="en-IE" b="1" dirty="0" err="1"/>
              <a:t>presention</a:t>
            </a: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27</a:t>
            </a:fld>
            <a:endParaRPr lang="en-US"/>
          </a:p>
        </p:txBody>
      </p:sp>
    </p:spTree>
    <p:extLst>
      <p:ext uri="{BB962C8B-B14F-4D97-AF65-F5344CB8AC3E}">
        <p14:creationId xmlns:p14="http://schemas.microsoft.com/office/powerpoint/2010/main" val="42051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8</a:t>
            </a:fld>
            <a:endParaRPr lang="en-US"/>
          </a:p>
        </p:txBody>
      </p:sp>
    </p:spTree>
    <p:extLst>
      <p:ext uri="{BB962C8B-B14F-4D97-AF65-F5344CB8AC3E}">
        <p14:creationId xmlns:p14="http://schemas.microsoft.com/office/powerpoint/2010/main" val="20156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28</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29</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“Ingest and load data into the data warehouse”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32</a:t>
            </a:fld>
            <a:endParaRPr lang="en-US"/>
          </a:p>
        </p:txBody>
      </p:sp>
    </p:spTree>
    <p:extLst>
      <p:ext uri="{BB962C8B-B14F-4D97-AF65-F5344CB8AC3E}">
        <p14:creationId xmlns:p14="http://schemas.microsoft.com/office/powerpoint/2010/main" val="2840239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33</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“Run interactive queries using Azure Synapse Analytics serverless SQL pools”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34</a:t>
            </a:fld>
            <a:endParaRPr lang="en-US"/>
          </a:p>
        </p:txBody>
      </p:sp>
    </p:spTree>
    <p:extLst>
      <p:ext uri="{BB962C8B-B14F-4D97-AF65-F5344CB8AC3E}">
        <p14:creationId xmlns:p14="http://schemas.microsoft.com/office/powerpoint/2010/main" val="2313066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Move to “Explore compute and storage options for data engineering workloads </a:t>
            </a:r>
            <a:r>
              <a:rPr lang="en-US" b="0" i="0" dirty="0" err="1">
                <a:solidFill>
                  <a:srgbClr val="000000"/>
                </a:solidFill>
                <a:effectLst/>
                <a:latin typeface="Segoe UI" panose="020B0502040204020203" pitchFamily="34" charset="0"/>
              </a:rPr>
              <a:t>pres</a:t>
            </a:r>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39</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40</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“Explore compute and storage options for data engineering workloads”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41</a:t>
            </a:fld>
            <a:endParaRPr lang="en-US"/>
          </a:p>
        </p:txBody>
      </p:sp>
    </p:spTree>
    <p:extLst>
      <p:ext uri="{BB962C8B-B14F-4D97-AF65-F5344CB8AC3E}">
        <p14:creationId xmlns:p14="http://schemas.microsoft.com/office/powerpoint/2010/main" val="373522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42</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43</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“Ingest and load data into the data warehouse” presentation</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44</a:t>
            </a:fld>
            <a:endParaRPr lang="en-US"/>
          </a:p>
        </p:txBody>
      </p:sp>
    </p:spTree>
    <p:extLst>
      <p:ext uri="{BB962C8B-B14F-4D97-AF65-F5344CB8AC3E}">
        <p14:creationId xmlns:p14="http://schemas.microsoft.com/office/powerpoint/2010/main" val="1480037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47</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“Data exploration and transformation in Azure Databricks”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50</a:t>
            </a:fld>
            <a:endParaRPr lang="en-US"/>
          </a:p>
        </p:txBody>
      </p:sp>
    </p:spTree>
    <p:extLst>
      <p:ext uri="{BB962C8B-B14F-4D97-AF65-F5344CB8AC3E}">
        <p14:creationId xmlns:p14="http://schemas.microsoft.com/office/powerpoint/2010/main" val="1008444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52</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11</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12/2/23 11:21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12/2/23 11:21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15</a:t>
            </a:fld>
            <a:endParaRPr lang="en-US"/>
          </a:p>
        </p:txBody>
      </p:sp>
    </p:spTree>
    <p:extLst>
      <p:ext uri="{BB962C8B-B14F-4D97-AF65-F5344CB8AC3E}">
        <p14:creationId xmlns:p14="http://schemas.microsoft.com/office/powerpoint/2010/main" val="1868443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4.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svg"/><Relationship Id="rId7"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44.svg"/><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4.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svg"/><Relationship Id="rId26" Type="http://schemas.openxmlformats.org/officeDocument/2006/relationships/image" Target="../media/image99.svg"/><Relationship Id="rId39" Type="http://schemas.openxmlformats.org/officeDocument/2006/relationships/image" Target="../media/image112.png"/><Relationship Id="rId21" Type="http://schemas.openxmlformats.org/officeDocument/2006/relationships/image" Target="../media/image94.png"/><Relationship Id="rId34" Type="http://schemas.openxmlformats.org/officeDocument/2006/relationships/image" Target="../media/image107.svg"/><Relationship Id="rId42" Type="http://schemas.openxmlformats.org/officeDocument/2006/relationships/image" Target="../media/image115.svg"/><Relationship Id="rId7" Type="http://schemas.openxmlformats.org/officeDocument/2006/relationships/image" Target="../media/image80.png"/><Relationship Id="rId2" Type="http://schemas.openxmlformats.org/officeDocument/2006/relationships/notesSlide" Target="../notesSlides/notesSlide11.xml"/><Relationship Id="rId16" Type="http://schemas.openxmlformats.org/officeDocument/2006/relationships/image" Target="../media/image89.svg"/><Relationship Id="rId20" Type="http://schemas.openxmlformats.org/officeDocument/2006/relationships/image" Target="../media/image93.svg"/><Relationship Id="rId29" Type="http://schemas.openxmlformats.org/officeDocument/2006/relationships/image" Target="../media/image102.svg"/><Relationship Id="rId41" Type="http://schemas.openxmlformats.org/officeDocument/2006/relationships/image" Target="../media/image114.png"/><Relationship Id="rId1" Type="http://schemas.openxmlformats.org/officeDocument/2006/relationships/slideLayout" Target="../slideLayouts/slideLayout31.xml"/><Relationship Id="rId6" Type="http://schemas.openxmlformats.org/officeDocument/2006/relationships/image" Target="../media/image79.svg"/><Relationship Id="rId11" Type="http://schemas.openxmlformats.org/officeDocument/2006/relationships/image" Target="../media/image84.png"/><Relationship Id="rId24" Type="http://schemas.openxmlformats.org/officeDocument/2006/relationships/image" Target="../media/image97.svg"/><Relationship Id="rId32" Type="http://schemas.openxmlformats.org/officeDocument/2006/relationships/image" Target="../media/image105.svg"/><Relationship Id="rId37" Type="http://schemas.openxmlformats.org/officeDocument/2006/relationships/image" Target="../media/image110.png"/><Relationship Id="rId40" Type="http://schemas.openxmlformats.org/officeDocument/2006/relationships/image" Target="../media/image113.sv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svg"/><Relationship Id="rId10" Type="http://schemas.openxmlformats.org/officeDocument/2006/relationships/image" Target="../media/image83.svg"/><Relationship Id="rId19" Type="http://schemas.openxmlformats.org/officeDocument/2006/relationships/image" Target="../media/image92.png"/><Relationship Id="rId31" Type="http://schemas.openxmlformats.org/officeDocument/2006/relationships/image" Target="../media/image104.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sv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8" Type="http://schemas.openxmlformats.org/officeDocument/2006/relationships/image" Target="../media/image81.svg"/><Relationship Id="rId3" Type="http://schemas.openxmlformats.org/officeDocument/2006/relationships/image" Target="../media/image76.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svg"/></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sv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sv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1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3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136.svg"/></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8.png"/><Relationship Id="rId3" Type="http://schemas.openxmlformats.org/officeDocument/2006/relationships/image" Target="../media/image60.jpeg"/><Relationship Id="rId7" Type="http://schemas.openxmlformats.org/officeDocument/2006/relationships/image" Target="../media/image63.png"/><Relationship Id="rId12" Type="http://schemas.openxmlformats.org/officeDocument/2006/relationships/image" Target="../media/image67.svg"/><Relationship Id="rId2" Type="http://schemas.openxmlformats.org/officeDocument/2006/relationships/image" Target="../media/image59.jpeg"/><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48.png"/><Relationship Id="rId9" Type="http://schemas.openxmlformats.org/officeDocument/2006/relationships/image" Target="../media/image64.png"/><Relationship Id="rId14" Type="http://schemas.openxmlformats.org/officeDocument/2006/relationships/hyperlink" Target="https://www.linkedin.com/in/kylebunt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37.xml"/><Relationship Id="rId5" Type="http://schemas.openxmlformats.org/officeDocument/2006/relationships/image" Target="../media/image138.svg"/><Relationship Id="rId4" Type="http://schemas.openxmlformats.org/officeDocument/2006/relationships/image" Target="../media/image1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1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41.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7.xml"/><Relationship Id="rId1" Type="http://schemas.openxmlformats.org/officeDocument/2006/relationships/slideLayout" Target="../slideLayouts/slideLayout3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notesSlide" Target="../notesSlides/notesSlide28.xml"/><Relationship Id="rId7" Type="http://schemas.openxmlformats.org/officeDocument/2006/relationships/image" Target="../media/image143.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0.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hyperlink" Target="https://www.linkedin.com/in/kylebunting" TargetMode="External"/><Relationship Id="rId5" Type="http://schemas.openxmlformats.org/officeDocument/2006/relationships/image" Target="../media/image68.png"/><Relationship Id="rId4" Type="http://schemas.openxmlformats.org/officeDocument/2006/relationships/image" Target="../media/image6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9.png"/><Relationship Id="rId3" Type="http://schemas.openxmlformats.org/officeDocument/2006/relationships/image" Target="../media/image151.png"/><Relationship Id="rId7" Type="http://schemas.openxmlformats.org/officeDocument/2006/relationships/image" Target="../media/image155.svg"/><Relationship Id="rId12" Type="http://schemas.openxmlformats.org/officeDocument/2006/relationships/image" Target="../media/image158.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7.png"/><Relationship Id="rId5" Type="http://schemas.openxmlformats.org/officeDocument/2006/relationships/image" Target="../media/image153.jpg"/><Relationship Id="rId10" Type="http://schemas.openxmlformats.org/officeDocument/2006/relationships/image" Target="../media/image102.svg"/><Relationship Id="rId4" Type="http://schemas.openxmlformats.org/officeDocument/2006/relationships/image" Target="../media/image152.svg"/><Relationship Id="rId9" Type="http://schemas.openxmlformats.org/officeDocument/2006/relationships/image" Target="../media/image101.png"/><Relationship Id="rId14" Type="http://schemas.openxmlformats.org/officeDocument/2006/relationships/image" Target="../media/image160.svg"/></Relationships>
</file>

<file path=ppt/slides/_rels/slide43.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161.png"/><Relationship Id="rId7" Type="http://schemas.openxmlformats.org/officeDocument/2006/relationships/image" Target="../media/image101.png"/><Relationship Id="rId12" Type="http://schemas.openxmlformats.org/officeDocument/2006/relationships/image" Target="../media/image165.sv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56.png"/><Relationship Id="rId11" Type="http://schemas.openxmlformats.org/officeDocument/2006/relationships/image" Target="../media/image164.png"/><Relationship Id="rId5" Type="http://schemas.openxmlformats.org/officeDocument/2006/relationships/image" Target="../media/image155.svg"/><Relationship Id="rId10" Type="http://schemas.openxmlformats.org/officeDocument/2006/relationships/image" Target="../media/image163.svg"/><Relationship Id="rId4" Type="http://schemas.openxmlformats.org/officeDocument/2006/relationships/image" Target="../media/image154.png"/><Relationship Id="rId9" Type="http://schemas.openxmlformats.org/officeDocument/2006/relationships/image" Target="../media/image1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3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4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7.xml"/><Relationship Id="rId1" Type="http://schemas.openxmlformats.org/officeDocument/2006/relationships/slideLayout" Target="../slideLayouts/slideLayout37.xml"/><Relationship Id="rId4" Type="http://schemas.openxmlformats.org/officeDocument/2006/relationships/image" Target="../media/image17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74.xml"/><Relationship Id="rId6" Type="http://schemas.openxmlformats.org/officeDocument/2006/relationships/image" Target="../media/image73.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72.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svg"/><Relationship Id="rId2" Type="http://schemas.openxmlformats.org/officeDocument/2006/relationships/notesSlide" Target="../notesSlides/notesSlide41.xml"/><Relationship Id="rId1" Type="http://schemas.openxmlformats.org/officeDocument/2006/relationships/slideLayout" Target="../slideLayouts/slideLayout37.xml"/><Relationship Id="rId6" Type="http://schemas.openxmlformats.org/officeDocument/2006/relationships/image" Target="../media/image180.png"/><Relationship Id="rId5" Type="http://schemas.openxmlformats.org/officeDocument/2006/relationships/image" Target="../media/image179.svg"/><Relationship Id="rId4" Type="http://schemas.openxmlformats.org/officeDocument/2006/relationships/image" Target="../media/image17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8" Type="http://schemas.openxmlformats.org/officeDocument/2006/relationships/image" Target="../media/image188.svg"/><Relationship Id="rId13" Type="http://schemas.openxmlformats.org/officeDocument/2006/relationships/image" Target="../media/image191.png"/><Relationship Id="rId3" Type="http://schemas.openxmlformats.org/officeDocument/2006/relationships/image" Target="../media/image183.svg"/><Relationship Id="rId7" Type="http://schemas.openxmlformats.org/officeDocument/2006/relationships/image" Target="../media/image187.png"/><Relationship Id="rId12" Type="http://schemas.openxmlformats.org/officeDocument/2006/relationships/image" Target="../media/image163.svg"/><Relationship Id="rId2" Type="http://schemas.openxmlformats.org/officeDocument/2006/relationships/image" Target="../media/image182.png"/><Relationship Id="rId1" Type="http://schemas.openxmlformats.org/officeDocument/2006/relationships/slideLayout" Target="../slideLayouts/slideLayout37.xml"/><Relationship Id="rId6" Type="http://schemas.openxmlformats.org/officeDocument/2006/relationships/image" Target="../media/image186.png"/><Relationship Id="rId11" Type="http://schemas.openxmlformats.org/officeDocument/2006/relationships/image" Target="../media/image162.png"/><Relationship Id="rId5" Type="http://schemas.openxmlformats.org/officeDocument/2006/relationships/image" Target="../media/image185.svg"/><Relationship Id="rId10" Type="http://schemas.openxmlformats.org/officeDocument/2006/relationships/image" Target="../media/image190.sv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2.svg"/></Relationships>
</file>

<file path=ppt/slides/_rels/slide55.xml.rels><?xml version="1.0" encoding="UTF-8" standalone="yes"?>
<Relationships xmlns="http://schemas.openxmlformats.org/package/2006/relationships"><Relationship Id="rId2" Type="http://schemas.openxmlformats.org/officeDocument/2006/relationships/image" Target="../media/image193.gif"/><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3" Type="http://schemas.openxmlformats.org/officeDocument/2006/relationships/image" Target="../media/image195.svg"/><Relationship Id="rId2" Type="http://schemas.openxmlformats.org/officeDocument/2006/relationships/image" Target="../media/image194.png"/><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37.xml"/><Relationship Id="rId5" Type="http://schemas.openxmlformats.org/officeDocument/2006/relationships/image" Target="../media/image197.svg"/><Relationship Id="rId4" Type="http://schemas.openxmlformats.org/officeDocument/2006/relationships/image" Target="../media/image196.png"/></Relationships>
</file>

<file path=ppt/slides/_rels/slide5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7.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hyperlink" Target="https://portal.cloudlabs.ai/" TargetMode="Externa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hyperlink" Target="https://portal.cloudlabs.ai/" TargetMode="Externa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b="1"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b="1"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b="1" dirty="0">
                  <a:solidFill>
                    <a:schemeClr val="accent1"/>
                  </a:solidFill>
                  <a:latin typeface="Segoe UI"/>
                </a:rPr>
                <a:t>90%</a:t>
              </a:r>
              <a:r>
                <a:rPr lang="en-US" sz="2000" b="0" dirty="0">
                  <a:solidFill>
                    <a:srgbClr val="1A1A1A"/>
                  </a:solidFill>
                  <a:latin typeface="Segoe UI"/>
                </a:rPr>
                <a:t> generated data is </a:t>
              </a:r>
              <a:r>
                <a:rPr lang="en-US" sz="2000" b="1"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15</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DA69-69BA-A778-8E75-D87DAEEDABF2}"/>
              </a:ext>
            </a:extLst>
          </p:cNvPr>
          <p:cNvSpPr>
            <a:spLocks noGrp="1"/>
          </p:cNvSpPr>
          <p:nvPr>
            <p:ph type="title"/>
          </p:nvPr>
        </p:nvSpPr>
        <p:spPr>
          <a:xfrm>
            <a:off x="652463" y="346075"/>
            <a:ext cx="7974702" cy="568325"/>
          </a:xfrm>
        </p:spPr>
        <p:txBody>
          <a:bodyPr>
            <a:normAutofit/>
          </a:bodyPr>
          <a:lstStyle/>
          <a:p>
            <a:r>
              <a:rPr lang="en-US" dirty="0"/>
              <a:t>Intelligent Data Platform Architecture Pattern</a:t>
            </a:r>
          </a:p>
        </p:txBody>
      </p:sp>
      <p:sp>
        <p:nvSpPr>
          <p:cNvPr id="3" name="Text Placeholder 2">
            <a:extLst>
              <a:ext uri="{FF2B5EF4-FFF2-40B4-BE49-F238E27FC236}">
                <a16:creationId xmlns:a16="http://schemas.microsoft.com/office/drawing/2014/main" id="{8D27D6DD-DE79-BD8B-042E-0C2C68C7F235}"/>
              </a:ext>
            </a:extLst>
          </p:cNvPr>
          <p:cNvSpPr>
            <a:spLocks noGrp="1"/>
          </p:cNvSpPr>
          <p:nvPr>
            <p:ph type="body" sz="quarter" idx="16"/>
          </p:nvPr>
        </p:nvSpPr>
        <p:spPr/>
        <p:txBody>
          <a:bodyPr/>
          <a:lstStyle/>
          <a:p>
            <a:endParaRPr lang="en-US"/>
          </a:p>
        </p:txBody>
      </p:sp>
      <p:sp>
        <p:nvSpPr>
          <p:cNvPr id="15" name="Rectangle 14">
            <a:extLst>
              <a:ext uri="{FF2B5EF4-FFF2-40B4-BE49-F238E27FC236}">
                <a16:creationId xmlns:a16="http://schemas.microsoft.com/office/drawing/2014/main" id="{E75EC4C9-F44F-B923-10C8-8A53B321B271}"/>
              </a:ext>
            </a:extLst>
          </p:cNvPr>
          <p:cNvSpPr/>
          <p:nvPr/>
        </p:nvSpPr>
        <p:spPr bwMode="auto">
          <a:xfrm>
            <a:off x="801738" y="3867517"/>
            <a:ext cx="10485728" cy="636786"/>
          </a:xfrm>
          <a:prstGeom prst="rect">
            <a:avLst/>
          </a:prstGeom>
          <a:solidFill>
            <a:srgbClr val="70AD47">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DISCOVER &amp; GOVERN</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16" name="Rectangle 15">
            <a:extLst>
              <a:ext uri="{FF2B5EF4-FFF2-40B4-BE49-F238E27FC236}">
                <a16:creationId xmlns:a16="http://schemas.microsoft.com/office/drawing/2014/main" id="{6149D697-DF8D-6D97-C372-562964622B4D}"/>
              </a:ext>
            </a:extLst>
          </p:cNvPr>
          <p:cNvSpPr/>
          <p:nvPr/>
        </p:nvSpPr>
        <p:spPr bwMode="auto">
          <a:xfrm>
            <a:off x="801738"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INGEST</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7" name="Rectangle 16">
            <a:extLst>
              <a:ext uri="{FF2B5EF4-FFF2-40B4-BE49-F238E27FC236}">
                <a16:creationId xmlns:a16="http://schemas.microsoft.com/office/drawing/2014/main" id="{C7CC3E17-3A67-11DA-BF1C-E3D86C9630AC}"/>
              </a:ext>
            </a:extLst>
          </p:cNvPr>
          <p:cNvSpPr/>
          <p:nvPr/>
        </p:nvSpPr>
        <p:spPr bwMode="auto">
          <a:xfrm>
            <a:off x="2931680"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PREPARE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8" name="Rectangle 17">
            <a:extLst>
              <a:ext uri="{FF2B5EF4-FFF2-40B4-BE49-F238E27FC236}">
                <a16:creationId xmlns:a16="http://schemas.microsoft.com/office/drawing/2014/main" id="{89D7D4AC-AAF0-3E25-FB5C-6F93BD9DC329}"/>
              </a:ext>
            </a:extLst>
          </p:cNvPr>
          <p:cNvSpPr/>
          <p:nvPr/>
        </p:nvSpPr>
        <p:spPr bwMode="auto">
          <a:xfrm>
            <a:off x="5061622"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PROCESS</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9" name="Rectangle 18">
            <a:extLst>
              <a:ext uri="{FF2B5EF4-FFF2-40B4-BE49-F238E27FC236}">
                <a16:creationId xmlns:a16="http://schemas.microsoft.com/office/drawing/2014/main" id="{1CFF4C4F-6494-4DB7-DA2E-DC6397FA84D1}"/>
              </a:ext>
            </a:extLst>
          </p:cNvPr>
          <p:cNvSpPr/>
          <p:nvPr/>
        </p:nvSpPr>
        <p:spPr bwMode="auto">
          <a:xfrm>
            <a:off x="7191564"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ENRICH</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15E2E4F6-8044-A5C1-E146-040938474BE6}"/>
              </a:ext>
            </a:extLst>
          </p:cNvPr>
          <p:cNvSpPr/>
          <p:nvPr/>
        </p:nvSpPr>
        <p:spPr bwMode="auto">
          <a:xfrm>
            <a:off x="801738" y="4666863"/>
            <a:ext cx="10485728" cy="636786"/>
          </a:xfrm>
          <a:prstGeom prst="rect">
            <a:avLst/>
          </a:prstGeom>
          <a:solidFill>
            <a:srgbClr val="A5A5A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CORE PLATFORM (IDENTITY, SECURITY, MONITORING, OPERATIONS)</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FBB6343C-80F1-FA38-1D52-2AEC4237EC9F}"/>
              </a:ext>
            </a:extLst>
          </p:cNvPr>
          <p:cNvSpPr/>
          <p:nvPr/>
        </p:nvSpPr>
        <p:spPr bwMode="auto">
          <a:xfrm>
            <a:off x="801738" y="3068171"/>
            <a:ext cx="10485728" cy="636786"/>
          </a:xfrm>
          <a:prstGeom prst="rect">
            <a:avLst/>
          </a:prstGeom>
          <a:solidFill>
            <a:srgbClr val="5B9BD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STORE</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9A98BFBD-435A-46E4-AED4-FF53D4996656}"/>
              </a:ext>
            </a:extLst>
          </p:cNvPr>
          <p:cNvSpPr/>
          <p:nvPr/>
        </p:nvSpPr>
        <p:spPr bwMode="auto">
          <a:xfrm>
            <a:off x="9318119"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SERVE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3" name="Arrow: Right 6">
            <a:extLst>
              <a:ext uri="{FF2B5EF4-FFF2-40B4-BE49-F238E27FC236}">
                <a16:creationId xmlns:a16="http://schemas.microsoft.com/office/drawing/2014/main" id="{64883446-FB5A-68C1-7851-DEBFB2EAD90D}"/>
              </a:ext>
            </a:extLst>
          </p:cNvPr>
          <p:cNvSpPr/>
          <p:nvPr/>
        </p:nvSpPr>
        <p:spPr bwMode="auto">
          <a:xfrm>
            <a:off x="946928" y="2390246"/>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w="6350" cap="flat" cmpd="sng" algn="ctr">
            <a:noFill/>
            <a:prstDash val="solid"/>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560016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2224-C0B6-54BD-0B67-9E1FAD67EF27}"/>
              </a:ext>
            </a:extLst>
          </p:cNvPr>
          <p:cNvSpPr>
            <a:spLocks noGrp="1"/>
          </p:cNvSpPr>
          <p:nvPr>
            <p:ph type="title"/>
          </p:nvPr>
        </p:nvSpPr>
        <p:spPr>
          <a:xfrm>
            <a:off x="652463" y="346075"/>
            <a:ext cx="5923828" cy="568325"/>
          </a:xfrm>
        </p:spPr>
        <p:txBody>
          <a:bodyPr>
            <a:normAutofit/>
          </a:bodyPr>
          <a:lstStyle/>
          <a:p>
            <a:pPr algn="l"/>
            <a:r>
              <a:rPr lang="en-US" dirty="0"/>
              <a:t>Data Platform Architecture</a:t>
            </a:r>
          </a:p>
        </p:txBody>
      </p:sp>
      <p:sp>
        <p:nvSpPr>
          <p:cNvPr id="5" name="Title 2">
            <a:extLst>
              <a:ext uri="{FF2B5EF4-FFF2-40B4-BE49-F238E27FC236}">
                <a16:creationId xmlns:a16="http://schemas.microsoft.com/office/drawing/2014/main" id="{B510093A-96E7-648E-7F0D-92CDBA069208}"/>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a:solidFill>
                <a:srgbClr val="44546A"/>
              </a:solidFill>
              <a:latin typeface="Calibri Light" panose="020F0302020204030204"/>
            </a:endParaRPr>
          </a:p>
        </p:txBody>
      </p:sp>
      <p:sp>
        <p:nvSpPr>
          <p:cNvPr id="14" name="Rectangle 13">
            <a:extLst>
              <a:ext uri="{FF2B5EF4-FFF2-40B4-BE49-F238E27FC236}">
                <a16:creationId xmlns:a16="http://schemas.microsoft.com/office/drawing/2014/main" id="{D404F412-95D4-0D37-4D5A-F09DCFC196AD}"/>
              </a:ext>
            </a:extLst>
          </p:cNvPr>
          <p:cNvSpPr/>
          <p:nvPr/>
        </p:nvSpPr>
        <p:spPr bwMode="auto">
          <a:xfrm>
            <a:off x="1544345" y="1546668"/>
            <a:ext cx="1737360" cy="255888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INGEST</a:t>
            </a:r>
            <a:endParaRPr kumimoji="0" lang="en-US" sz="18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8" name="Rectangle 17">
            <a:extLst>
              <a:ext uri="{FF2B5EF4-FFF2-40B4-BE49-F238E27FC236}">
                <a16:creationId xmlns:a16="http://schemas.microsoft.com/office/drawing/2014/main" id="{C653D4CB-43F4-8871-1235-A650BDAFFF2D}"/>
              </a:ext>
            </a:extLst>
          </p:cNvPr>
          <p:cNvSpPr/>
          <p:nvPr/>
        </p:nvSpPr>
        <p:spPr bwMode="auto">
          <a:xfrm>
            <a:off x="5222859" y="1062571"/>
            <a:ext cx="1737360" cy="3675217"/>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PREPARE &amp; PROCESS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6" name="Rectangle 25">
            <a:extLst>
              <a:ext uri="{FF2B5EF4-FFF2-40B4-BE49-F238E27FC236}">
                <a16:creationId xmlns:a16="http://schemas.microsoft.com/office/drawing/2014/main" id="{E92058E0-2E39-CD2A-4421-87F93EE8B49B}"/>
              </a:ext>
            </a:extLst>
          </p:cNvPr>
          <p:cNvSpPr/>
          <p:nvPr/>
        </p:nvSpPr>
        <p:spPr bwMode="auto">
          <a:xfrm>
            <a:off x="7055059" y="746050"/>
            <a:ext cx="1737360" cy="1661635"/>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ENRICH</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7" name="Rectangle 26">
            <a:extLst>
              <a:ext uri="{FF2B5EF4-FFF2-40B4-BE49-F238E27FC236}">
                <a16:creationId xmlns:a16="http://schemas.microsoft.com/office/drawing/2014/main" id="{933D85A5-5739-408A-B8B0-BD6FD8638829}"/>
              </a:ext>
            </a:extLst>
          </p:cNvPr>
          <p:cNvSpPr/>
          <p:nvPr/>
        </p:nvSpPr>
        <p:spPr bwMode="auto">
          <a:xfrm>
            <a:off x="8887259" y="1062571"/>
            <a:ext cx="1737360" cy="3675217"/>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SERVE</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31" name="Rectangle 30">
            <a:extLst>
              <a:ext uri="{FF2B5EF4-FFF2-40B4-BE49-F238E27FC236}">
                <a16:creationId xmlns:a16="http://schemas.microsoft.com/office/drawing/2014/main" id="{499F8820-E680-6946-EF06-DF8FDD36F40C}"/>
              </a:ext>
            </a:extLst>
          </p:cNvPr>
          <p:cNvSpPr/>
          <p:nvPr/>
        </p:nvSpPr>
        <p:spPr bwMode="auto">
          <a:xfrm>
            <a:off x="123625" y="5530903"/>
            <a:ext cx="11921713" cy="685800"/>
          </a:xfrm>
          <a:prstGeom prst="rect">
            <a:avLst/>
          </a:prstGeom>
          <a:solidFill>
            <a:srgbClr val="A5A5A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CORE PLATFORM</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32" name="Group 31">
            <a:extLst>
              <a:ext uri="{FF2B5EF4-FFF2-40B4-BE49-F238E27FC236}">
                <a16:creationId xmlns:a16="http://schemas.microsoft.com/office/drawing/2014/main" id="{8020F0CC-45F8-A48D-7EFC-271376101277}"/>
              </a:ext>
            </a:extLst>
          </p:cNvPr>
          <p:cNvGrpSpPr/>
          <p:nvPr/>
        </p:nvGrpSpPr>
        <p:grpSpPr>
          <a:xfrm>
            <a:off x="1770463" y="5585237"/>
            <a:ext cx="1510350" cy="666635"/>
            <a:chOff x="2248017" y="5344621"/>
            <a:chExt cx="1510350" cy="666635"/>
          </a:xfrm>
        </p:grpSpPr>
        <p:pic>
          <p:nvPicPr>
            <p:cNvPr id="33" name="Graphic 32">
              <a:extLst>
                <a:ext uri="{FF2B5EF4-FFF2-40B4-BE49-F238E27FC236}">
                  <a16:creationId xmlns:a16="http://schemas.microsoft.com/office/drawing/2014/main" id="{19AD3ADF-8973-2D43-481E-58433354B8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4591" y="5344621"/>
              <a:ext cx="457200" cy="457200"/>
            </a:xfrm>
            <a:prstGeom prst="rect">
              <a:avLst/>
            </a:prstGeom>
          </p:spPr>
        </p:pic>
        <p:sp>
          <p:nvSpPr>
            <p:cNvPr id="34" name="TextBox 33">
              <a:extLst>
                <a:ext uri="{FF2B5EF4-FFF2-40B4-BE49-F238E27FC236}">
                  <a16:creationId xmlns:a16="http://schemas.microsoft.com/office/drawing/2014/main" id="{75E4F7EB-D1E6-EC7D-1693-93327BE3C202}"/>
                </a:ext>
              </a:extLst>
            </p:cNvPr>
            <p:cNvSpPr txBox="1"/>
            <p:nvPr/>
          </p:nvSpPr>
          <p:spPr>
            <a:xfrm>
              <a:off x="2248017" y="5734257"/>
              <a:ext cx="1510350" cy="276999"/>
            </a:xfrm>
            <a:prstGeom prst="rect">
              <a:avLst/>
            </a:prstGeom>
            <a:noFill/>
          </p:spPr>
          <p:txBody>
            <a:bodyPr wrap="none" rtlCol="0">
              <a:spAutoFit/>
            </a:bodyPr>
            <a:lstStyle/>
            <a:p>
              <a:pPr algn="ctr"/>
              <a:r>
                <a:rPr lang="en-US" sz="1200" b="1" dirty="0">
                  <a:solidFill>
                    <a:prstClr val="black"/>
                  </a:solidFill>
                </a:rPr>
                <a:t>Microsoft Entra ID</a:t>
              </a:r>
            </a:p>
          </p:txBody>
        </p:sp>
      </p:grpSp>
      <p:grpSp>
        <p:nvGrpSpPr>
          <p:cNvPr id="35" name="Group 34">
            <a:extLst>
              <a:ext uri="{FF2B5EF4-FFF2-40B4-BE49-F238E27FC236}">
                <a16:creationId xmlns:a16="http://schemas.microsoft.com/office/drawing/2014/main" id="{1CF528CD-9A63-234D-B9D3-BEBCD8362B16}"/>
              </a:ext>
            </a:extLst>
          </p:cNvPr>
          <p:cNvGrpSpPr/>
          <p:nvPr/>
        </p:nvGrpSpPr>
        <p:grpSpPr>
          <a:xfrm>
            <a:off x="3394512" y="5575655"/>
            <a:ext cx="1508747" cy="666635"/>
            <a:chOff x="3690041" y="5344621"/>
            <a:chExt cx="1508747" cy="666635"/>
          </a:xfrm>
        </p:grpSpPr>
        <p:pic>
          <p:nvPicPr>
            <p:cNvPr id="36" name="Graphic 35">
              <a:extLst>
                <a:ext uri="{FF2B5EF4-FFF2-40B4-BE49-F238E27FC236}">
                  <a16:creationId xmlns:a16="http://schemas.microsoft.com/office/drawing/2014/main" id="{FE7A7842-F911-3827-0218-1461B3B574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5815" y="5344621"/>
              <a:ext cx="457200" cy="457200"/>
            </a:xfrm>
            <a:prstGeom prst="rect">
              <a:avLst/>
            </a:prstGeom>
          </p:spPr>
        </p:pic>
        <p:sp>
          <p:nvSpPr>
            <p:cNvPr id="37" name="TextBox 36">
              <a:extLst>
                <a:ext uri="{FF2B5EF4-FFF2-40B4-BE49-F238E27FC236}">
                  <a16:creationId xmlns:a16="http://schemas.microsoft.com/office/drawing/2014/main" id="{8F5E6D63-FE11-0DEF-7D1F-9D3D6B8CA3FA}"/>
                </a:ext>
              </a:extLst>
            </p:cNvPr>
            <p:cNvSpPr txBox="1"/>
            <p:nvPr/>
          </p:nvSpPr>
          <p:spPr>
            <a:xfrm>
              <a:off x="3690041" y="5734257"/>
              <a:ext cx="1508747" cy="276999"/>
            </a:xfrm>
            <a:prstGeom prst="rect">
              <a:avLst/>
            </a:prstGeom>
            <a:noFill/>
          </p:spPr>
          <p:txBody>
            <a:bodyPr wrap="none" rtlCol="0">
              <a:spAutoFit/>
            </a:bodyPr>
            <a:lstStyle/>
            <a:p>
              <a:pPr algn="ctr"/>
              <a:r>
                <a:rPr lang="en-US" sz="1200" b="1" dirty="0">
                  <a:solidFill>
                    <a:prstClr val="black"/>
                  </a:solidFill>
                </a:rPr>
                <a:t>Cost Management</a:t>
              </a:r>
            </a:p>
          </p:txBody>
        </p:sp>
      </p:grpSp>
      <p:grpSp>
        <p:nvGrpSpPr>
          <p:cNvPr id="38" name="Group 37">
            <a:extLst>
              <a:ext uri="{FF2B5EF4-FFF2-40B4-BE49-F238E27FC236}">
                <a16:creationId xmlns:a16="http://schemas.microsoft.com/office/drawing/2014/main" id="{E7B99E81-850B-66D7-3EA0-283B30ED8531}"/>
              </a:ext>
            </a:extLst>
          </p:cNvPr>
          <p:cNvGrpSpPr/>
          <p:nvPr/>
        </p:nvGrpSpPr>
        <p:grpSpPr>
          <a:xfrm>
            <a:off x="5050269" y="5575655"/>
            <a:ext cx="876715" cy="666635"/>
            <a:chOff x="5163773" y="5344621"/>
            <a:chExt cx="876715" cy="666635"/>
          </a:xfrm>
        </p:grpSpPr>
        <p:pic>
          <p:nvPicPr>
            <p:cNvPr id="39" name="Graphic 38">
              <a:extLst>
                <a:ext uri="{FF2B5EF4-FFF2-40B4-BE49-F238E27FC236}">
                  <a16:creationId xmlns:a16="http://schemas.microsoft.com/office/drawing/2014/main" id="{65183C25-99FF-4B5C-6C81-6B86FA7EA1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74904" y="5344621"/>
              <a:ext cx="457200" cy="457200"/>
            </a:xfrm>
            <a:prstGeom prst="rect">
              <a:avLst/>
            </a:prstGeom>
          </p:spPr>
        </p:pic>
        <p:sp>
          <p:nvSpPr>
            <p:cNvPr id="40" name="TextBox 39">
              <a:extLst>
                <a:ext uri="{FF2B5EF4-FFF2-40B4-BE49-F238E27FC236}">
                  <a16:creationId xmlns:a16="http://schemas.microsoft.com/office/drawing/2014/main" id="{DBA6283A-DDA9-066A-56C1-2880137750EC}"/>
                </a:ext>
              </a:extLst>
            </p:cNvPr>
            <p:cNvSpPr txBox="1"/>
            <p:nvPr/>
          </p:nvSpPr>
          <p:spPr>
            <a:xfrm>
              <a:off x="5163773" y="5734257"/>
              <a:ext cx="876715" cy="276999"/>
            </a:xfrm>
            <a:prstGeom prst="rect">
              <a:avLst/>
            </a:prstGeom>
            <a:noFill/>
          </p:spPr>
          <p:txBody>
            <a:bodyPr wrap="none" rtlCol="0">
              <a:spAutoFit/>
            </a:bodyPr>
            <a:lstStyle/>
            <a:p>
              <a:pPr algn="ctr"/>
              <a:r>
                <a:rPr lang="en-US" sz="1200" b="1" dirty="0">
                  <a:solidFill>
                    <a:prstClr val="black"/>
                  </a:solidFill>
                </a:rPr>
                <a:t>Key Vault</a:t>
              </a:r>
            </a:p>
          </p:txBody>
        </p:sp>
      </p:grpSp>
      <p:grpSp>
        <p:nvGrpSpPr>
          <p:cNvPr id="41" name="Group 40">
            <a:extLst>
              <a:ext uri="{FF2B5EF4-FFF2-40B4-BE49-F238E27FC236}">
                <a16:creationId xmlns:a16="http://schemas.microsoft.com/office/drawing/2014/main" id="{3B0F5924-906A-FC87-11EC-E22802C8A51A}"/>
              </a:ext>
            </a:extLst>
          </p:cNvPr>
          <p:cNvGrpSpPr/>
          <p:nvPr/>
        </p:nvGrpSpPr>
        <p:grpSpPr>
          <a:xfrm>
            <a:off x="6100058" y="5575655"/>
            <a:ext cx="1220207" cy="666635"/>
            <a:chOff x="6031537" y="5344621"/>
            <a:chExt cx="1220207" cy="666635"/>
          </a:xfrm>
        </p:grpSpPr>
        <p:pic>
          <p:nvPicPr>
            <p:cNvPr id="42" name="Graphic 41">
              <a:extLst>
                <a:ext uri="{FF2B5EF4-FFF2-40B4-BE49-F238E27FC236}">
                  <a16:creationId xmlns:a16="http://schemas.microsoft.com/office/drawing/2014/main" id="{BA71B7B2-2C4B-FF2E-B1C6-4C7A570E95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13040" y="5344621"/>
              <a:ext cx="457200" cy="457200"/>
            </a:xfrm>
            <a:prstGeom prst="rect">
              <a:avLst/>
            </a:prstGeom>
          </p:spPr>
        </p:pic>
        <p:sp>
          <p:nvSpPr>
            <p:cNvPr id="43" name="TextBox 42">
              <a:extLst>
                <a:ext uri="{FF2B5EF4-FFF2-40B4-BE49-F238E27FC236}">
                  <a16:creationId xmlns:a16="http://schemas.microsoft.com/office/drawing/2014/main" id="{7D1ABDBB-0B50-CF52-BAA4-72C9B7AA6656}"/>
                </a:ext>
              </a:extLst>
            </p:cNvPr>
            <p:cNvSpPr txBox="1"/>
            <p:nvPr/>
          </p:nvSpPr>
          <p:spPr>
            <a:xfrm>
              <a:off x="6031537" y="5734257"/>
              <a:ext cx="1220207" cy="276999"/>
            </a:xfrm>
            <a:prstGeom prst="rect">
              <a:avLst/>
            </a:prstGeom>
            <a:noFill/>
          </p:spPr>
          <p:txBody>
            <a:bodyPr wrap="none" rtlCol="0">
              <a:spAutoFit/>
            </a:bodyPr>
            <a:lstStyle/>
            <a:p>
              <a:pPr algn="ctr"/>
              <a:r>
                <a:rPr lang="en-US" sz="1200" b="1" dirty="0">
                  <a:solidFill>
                    <a:prstClr val="black"/>
                  </a:solidFill>
                </a:rPr>
                <a:t>Azure Monitor</a:t>
              </a:r>
            </a:p>
          </p:txBody>
        </p:sp>
      </p:grpSp>
      <p:grpSp>
        <p:nvGrpSpPr>
          <p:cNvPr id="44" name="Group 43">
            <a:extLst>
              <a:ext uri="{FF2B5EF4-FFF2-40B4-BE49-F238E27FC236}">
                <a16:creationId xmlns:a16="http://schemas.microsoft.com/office/drawing/2014/main" id="{2F6D7FAB-8DDF-A834-5390-6557C755131F}"/>
              </a:ext>
            </a:extLst>
          </p:cNvPr>
          <p:cNvGrpSpPr/>
          <p:nvPr/>
        </p:nvGrpSpPr>
        <p:grpSpPr>
          <a:xfrm>
            <a:off x="7459324" y="5575655"/>
            <a:ext cx="1319593" cy="666635"/>
            <a:chOff x="7208778" y="5344621"/>
            <a:chExt cx="1319593" cy="666635"/>
          </a:xfrm>
        </p:grpSpPr>
        <p:pic>
          <p:nvPicPr>
            <p:cNvPr id="45" name="Graphic 44">
              <a:extLst>
                <a:ext uri="{FF2B5EF4-FFF2-40B4-BE49-F238E27FC236}">
                  <a16:creationId xmlns:a16="http://schemas.microsoft.com/office/drawing/2014/main" id="{17EF4614-99D3-EFD7-0C1A-03FD96163C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39974" y="5344621"/>
              <a:ext cx="457200" cy="457200"/>
            </a:xfrm>
            <a:prstGeom prst="rect">
              <a:avLst/>
            </a:prstGeom>
          </p:spPr>
        </p:pic>
        <p:sp>
          <p:nvSpPr>
            <p:cNvPr id="46" name="TextBox 45">
              <a:extLst>
                <a:ext uri="{FF2B5EF4-FFF2-40B4-BE49-F238E27FC236}">
                  <a16:creationId xmlns:a16="http://schemas.microsoft.com/office/drawing/2014/main" id="{7C51BC6A-DC34-6336-4499-4B397E173A43}"/>
                </a:ext>
              </a:extLst>
            </p:cNvPr>
            <p:cNvSpPr txBox="1"/>
            <p:nvPr/>
          </p:nvSpPr>
          <p:spPr>
            <a:xfrm>
              <a:off x="7208778" y="5734257"/>
              <a:ext cx="1319593" cy="276999"/>
            </a:xfrm>
            <a:prstGeom prst="rect">
              <a:avLst/>
            </a:prstGeom>
            <a:noFill/>
          </p:spPr>
          <p:txBody>
            <a:bodyPr wrap="none" rtlCol="0">
              <a:spAutoFit/>
            </a:bodyPr>
            <a:lstStyle/>
            <a:p>
              <a:pPr algn="ctr"/>
              <a:r>
                <a:rPr lang="en-US" sz="1200" b="1" dirty="0">
                  <a:solidFill>
                    <a:prstClr val="black"/>
                  </a:solidFill>
                </a:rPr>
                <a:t>Security Center</a:t>
              </a:r>
            </a:p>
          </p:txBody>
        </p:sp>
      </p:grpSp>
      <p:grpSp>
        <p:nvGrpSpPr>
          <p:cNvPr id="47" name="Group 46">
            <a:extLst>
              <a:ext uri="{FF2B5EF4-FFF2-40B4-BE49-F238E27FC236}">
                <a16:creationId xmlns:a16="http://schemas.microsoft.com/office/drawing/2014/main" id="{C64F33DD-B6DE-81DC-6207-42A7386CE017}"/>
              </a:ext>
            </a:extLst>
          </p:cNvPr>
          <p:cNvGrpSpPr/>
          <p:nvPr/>
        </p:nvGrpSpPr>
        <p:grpSpPr>
          <a:xfrm>
            <a:off x="8897425" y="5575655"/>
            <a:ext cx="1107997" cy="666635"/>
            <a:chOff x="8464854" y="5344621"/>
            <a:chExt cx="1107997" cy="666635"/>
          </a:xfrm>
        </p:grpSpPr>
        <p:pic>
          <p:nvPicPr>
            <p:cNvPr id="48" name="Graphic 47">
              <a:extLst>
                <a:ext uri="{FF2B5EF4-FFF2-40B4-BE49-F238E27FC236}">
                  <a16:creationId xmlns:a16="http://schemas.microsoft.com/office/drawing/2014/main" id="{70ED634B-556A-7BF4-2354-4B5E8C96FD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90252" y="5344621"/>
              <a:ext cx="457200" cy="457200"/>
            </a:xfrm>
            <a:prstGeom prst="rect">
              <a:avLst/>
            </a:prstGeom>
          </p:spPr>
        </p:pic>
        <p:sp>
          <p:nvSpPr>
            <p:cNvPr id="49" name="TextBox 48">
              <a:extLst>
                <a:ext uri="{FF2B5EF4-FFF2-40B4-BE49-F238E27FC236}">
                  <a16:creationId xmlns:a16="http://schemas.microsoft.com/office/drawing/2014/main" id="{F4CCBEC5-4CE5-D21E-2620-E5B20847D036}"/>
                </a:ext>
              </a:extLst>
            </p:cNvPr>
            <p:cNvSpPr txBox="1"/>
            <p:nvPr/>
          </p:nvSpPr>
          <p:spPr>
            <a:xfrm>
              <a:off x="8464854" y="5734257"/>
              <a:ext cx="1107997" cy="276999"/>
            </a:xfrm>
            <a:prstGeom prst="rect">
              <a:avLst/>
            </a:prstGeom>
            <a:noFill/>
          </p:spPr>
          <p:txBody>
            <a:bodyPr wrap="none" rtlCol="0">
              <a:spAutoFit/>
            </a:bodyPr>
            <a:lstStyle/>
            <a:p>
              <a:pPr algn="ctr"/>
              <a:r>
                <a:rPr lang="en-US" sz="1200" b="1" dirty="0">
                  <a:solidFill>
                    <a:prstClr val="black"/>
                  </a:solidFill>
                </a:rPr>
                <a:t>Azure Policy</a:t>
              </a:r>
            </a:p>
          </p:txBody>
        </p:sp>
      </p:grpSp>
      <p:grpSp>
        <p:nvGrpSpPr>
          <p:cNvPr id="50" name="Group 49">
            <a:extLst>
              <a:ext uri="{FF2B5EF4-FFF2-40B4-BE49-F238E27FC236}">
                <a16:creationId xmlns:a16="http://schemas.microsoft.com/office/drawing/2014/main" id="{7D9DF153-D592-4C00-338C-62733AE8A7FA}"/>
              </a:ext>
            </a:extLst>
          </p:cNvPr>
          <p:cNvGrpSpPr/>
          <p:nvPr/>
        </p:nvGrpSpPr>
        <p:grpSpPr>
          <a:xfrm>
            <a:off x="10124796" y="5575655"/>
            <a:ext cx="1873334" cy="666635"/>
            <a:chOff x="9510200" y="5344621"/>
            <a:chExt cx="1873334" cy="666635"/>
          </a:xfrm>
        </p:grpSpPr>
        <p:grpSp>
          <p:nvGrpSpPr>
            <p:cNvPr id="51" name="Group 50">
              <a:extLst>
                <a:ext uri="{FF2B5EF4-FFF2-40B4-BE49-F238E27FC236}">
                  <a16:creationId xmlns:a16="http://schemas.microsoft.com/office/drawing/2014/main" id="{495CC539-D7E0-8505-568B-0239069CB981}"/>
                </a:ext>
              </a:extLst>
            </p:cNvPr>
            <p:cNvGrpSpPr/>
            <p:nvPr/>
          </p:nvGrpSpPr>
          <p:grpSpPr>
            <a:xfrm>
              <a:off x="9860700" y="5344621"/>
              <a:ext cx="1172334" cy="457200"/>
              <a:chOff x="9860700" y="5344621"/>
              <a:chExt cx="1172334" cy="457200"/>
            </a:xfrm>
          </p:grpSpPr>
          <p:pic>
            <p:nvPicPr>
              <p:cNvPr id="53" name="Graphic 52">
                <a:extLst>
                  <a:ext uri="{FF2B5EF4-FFF2-40B4-BE49-F238E27FC236}">
                    <a16:creationId xmlns:a16="http://schemas.microsoft.com/office/drawing/2014/main" id="{04C6AFCF-289F-D4B9-E97C-3CEBA0B460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60700" y="5344621"/>
                <a:ext cx="457200" cy="457200"/>
              </a:xfrm>
              <a:prstGeom prst="rect">
                <a:avLst/>
              </a:prstGeom>
            </p:spPr>
          </p:pic>
          <p:pic>
            <p:nvPicPr>
              <p:cNvPr id="54" name="Graphic 53">
                <a:extLst>
                  <a:ext uri="{FF2B5EF4-FFF2-40B4-BE49-F238E27FC236}">
                    <a16:creationId xmlns:a16="http://schemas.microsoft.com/office/drawing/2014/main" id="{41F5E8A9-D16E-A664-3D7B-0123D49307C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75834" y="5344621"/>
                <a:ext cx="457200" cy="457200"/>
              </a:xfrm>
              <a:prstGeom prst="rect">
                <a:avLst/>
              </a:prstGeom>
            </p:spPr>
          </p:pic>
        </p:grpSp>
        <p:sp>
          <p:nvSpPr>
            <p:cNvPr id="52" name="TextBox 51">
              <a:extLst>
                <a:ext uri="{FF2B5EF4-FFF2-40B4-BE49-F238E27FC236}">
                  <a16:creationId xmlns:a16="http://schemas.microsoft.com/office/drawing/2014/main" id="{57C5CDC3-9E97-663B-0DD2-AA0660E39576}"/>
                </a:ext>
              </a:extLst>
            </p:cNvPr>
            <p:cNvSpPr txBox="1"/>
            <p:nvPr/>
          </p:nvSpPr>
          <p:spPr>
            <a:xfrm>
              <a:off x="9510200" y="5734257"/>
              <a:ext cx="1873334" cy="276999"/>
            </a:xfrm>
            <a:prstGeom prst="rect">
              <a:avLst/>
            </a:prstGeom>
            <a:noFill/>
          </p:spPr>
          <p:txBody>
            <a:bodyPr wrap="none" rtlCol="0">
              <a:spAutoFit/>
            </a:bodyPr>
            <a:lstStyle/>
            <a:p>
              <a:pPr algn="ctr"/>
              <a:r>
                <a:rPr lang="en-US" sz="1200" b="1" dirty="0">
                  <a:solidFill>
                    <a:prstClr val="black"/>
                  </a:solidFill>
                </a:rPr>
                <a:t>GitHub / Azure DevOps</a:t>
              </a:r>
            </a:p>
          </p:txBody>
        </p:sp>
      </p:grpSp>
      <p:sp>
        <p:nvSpPr>
          <p:cNvPr id="55" name="Rectangle 54">
            <a:extLst>
              <a:ext uri="{FF2B5EF4-FFF2-40B4-BE49-F238E27FC236}">
                <a16:creationId xmlns:a16="http://schemas.microsoft.com/office/drawing/2014/main" id="{00DA85A1-946D-F596-F91B-CF89D30DDF65}"/>
              </a:ext>
            </a:extLst>
          </p:cNvPr>
          <p:cNvSpPr/>
          <p:nvPr/>
        </p:nvSpPr>
        <p:spPr bwMode="auto">
          <a:xfrm>
            <a:off x="123625" y="4848615"/>
            <a:ext cx="11921713" cy="581894"/>
          </a:xfrm>
          <a:prstGeom prst="rect">
            <a:avLst/>
          </a:prstGeom>
          <a:solidFill>
            <a:srgbClr val="70AD47">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DISCOVER &amp; GOVERN</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56" name="Group 55">
            <a:extLst>
              <a:ext uri="{FF2B5EF4-FFF2-40B4-BE49-F238E27FC236}">
                <a16:creationId xmlns:a16="http://schemas.microsoft.com/office/drawing/2014/main" id="{CDAFFBA5-A880-C4CB-BF79-6290B48D12A2}"/>
              </a:ext>
            </a:extLst>
          </p:cNvPr>
          <p:cNvGrpSpPr/>
          <p:nvPr/>
        </p:nvGrpSpPr>
        <p:grpSpPr>
          <a:xfrm>
            <a:off x="5748041" y="4819434"/>
            <a:ext cx="1510350" cy="618411"/>
            <a:chOff x="5290904" y="4111734"/>
            <a:chExt cx="1510350" cy="618411"/>
          </a:xfrm>
        </p:grpSpPr>
        <p:pic>
          <p:nvPicPr>
            <p:cNvPr id="57" name="Graphic 56">
              <a:extLst>
                <a:ext uri="{FF2B5EF4-FFF2-40B4-BE49-F238E27FC236}">
                  <a16:creationId xmlns:a16="http://schemas.microsoft.com/office/drawing/2014/main" id="{040ADBE0-9789-3E1A-2983-9BBBC04D75A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17479" y="4111734"/>
              <a:ext cx="457200" cy="457200"/>
            </a:xfrm>
            <a:prstGeom prst="rect">
              <a:avLst/>
            </a:prstGeom>
          </p:spPr>
        </p:pic>
        <p:sp>
          <p:nvSpPr>
            <p:cNvPr id="58" name="TextBox 57">
              <a:extLst>
                <a:ext uri="{FF2B5EF4-FFF2-40B4-BE49-F238E27FC236}">
                  <a16:creationId xmlns:a16="http://schemas.microsoft.com/office/drawing/2014/main" id="{C4AA91B0-32CE-6ED1-FCC4-D14F43F75E81}"/>
                </a:ext>
              </a:extLst>
            </p:cNvPr>
            <p:cNvSpPr txBox="1"/>
            <p:nvPr/>
          </p:nvSpPr>
          <p:spPr>
            <a:xfrm>
              <a:off x="5290904" y="4453146"/>
              <a:ext cx="1510350" cy="276999"/>
            </a:xfrm>
            <a:prstGeom prst="rect">
              <a:avLst/>
            </a:prstGeom>
            <a:noFill/>
          </p:spPr>
          <p:txBody>
            <a:bodyPr wrap="none" rtlCol="0" anchor="ctr">
              <a:spAutoFit/>
            </a:bodyPr>
            <a:lstStyle/>
            <a:p>
              <a:r>
                <a:rPr lang="en-US" sz="1200" b="1" dirty="0">
                  <a:solidFill>
                    <a:prstClr val="black"/>
                  </a:solidFill>
                </a:rPr>
                <a:t>Microsoft Purview</a:t>
              </a:r>
            </a:p>
          </p:txBody>
        </p:sp>
      </p:grpSp>
      <p:grpSp>
        <p:nvGrpSpPr>
          <p:cNvPr id="59" name="Group 58">
            <a:extLst>
              <a:ext uri="{FF2B5EF4-FFF2-40B4-BE49-F238E27FC236}">
                <a16:creationId xmlns:a16="http://schemas.microsoft.com/office/drawing/2014/main" id="{7D75ECA2-8EF9-0573-019A-9315966FE6E1}"/>
              </a:ext>
            </a:extLst>
          </p:cNvPr>
          <p:cNvGrpSpPr/>
          <p:nvPr/>
        </p:nvGrpSpPr>
        <p:grpSpPr>
          <a:xfrm>
            <a:off x="1923247" y="2430258"/>
            <a:ext cx="1114409" cy="1072292"/>
            <a:chOff x="1615135" y="1317425"/>
            <a:chExt cx="1114409" cy="1072292"/>
          </a:xfrm>
        </p:grpSpPr>
        <p:pic>
          <p:nvPicPr>
            <p:cNvPr id="60" name="Graphic 59">
              <a:extLst>
                <a:ext uri="{FF2B5EF4-FFF2-40B4-BE49-F238E27FC236}">
                  <a16:creationId xmlns:a16="http://schemas.microsoft.com/office/drawing/2014/main" id="{08AAB78C-5204-AD80-A7D1-061A6CC28A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29439" y="1317425"/>
              <a:ext cx="685800" cy="685800"/>
            </a:xfrm>
            <a:prstGeom prst="rect">
              <a:avLst/>
            </a:prstGeom>
          </p:spPr>
        </p:pic>
        <p:sp>
          <p:nvSpPr>
            <p:cNvPr id="61" name="TextBox 60">
              <a:extLst>
                <a:ext uri="{FF2B5EF4-FFF2-40B4-BE49-F238E27FC236}">
                  <a16:creationId xmlns:a16="http://schemas.microsoft.com/office/drawing/2014/main" id="{C4CEB5ED-02F8-9387-3ADB-08B3530B858A}"/>
                </a:ext>
              </a:extLst>
            </p:cNvPr>
            <p:cNvSpPr txBox="1"/>
            <p:nvPr/>
          </p:nvSpPr>
          <p:spPr>
            <a:xfrm>
              <a:off x="1615135" y="1928052"/>
              <a:ext cx="1114409" cy="461665"/>
            </a:xfrm>
            <a:prstGeom prst="rect">
              <a:avLst/>
            </a:prstGeom>
            <a:noFill/>
          </p:spPr>
          <p:txBody>
            <a:bodyPr wrap="none" rtlCol="0">
              <a:spAutoFit/>
            </a:bodyPr>
            <a:lstStyle/>
            <a:p>
              <a:pPr algn="ctr"/>
              <a:r>
                <a:rPr lang="en-US" sz="1200" b="1" dirty="0">
                  <a:solidFill>
                    <a:prstClr val="black"/>
                  </a:solidFill>
                </a:rPr>
                <a:t>Data Factory</a:t>
              </a:r>
            </a:p>
            <a:p>
              <a:pPr algn="ctr"/>
              <a:r>
                <a:rPr lang="en-US" sz="1200" b="1" dirty="0">
                  <a:solidFill>
                    <a:prstClr val="black"/>
                  </a:solidFill>
                </a:rPr>
                <a:t>Pipelines</a:t>
              </a:r>
            </a:p>
          </p:txBody>
        </p:sp>
      </p:grpSp>
      <p:sp>
        <p:nvSpPr>
          <p:cNvPr id="62" name="Rectangle 61">
            <a:extLst>
              <a:ext uri="{FF2B5EF4-FFF2-40B4-BE49-F238E27FC236}">
                <a16:creationId xmlns:a16="http://schemas.microsoft.com/office/drawing/2014/main" id="{DAD00128-363D-6C7B-EE70-6E934806C882}"/>
              </a:ext>
            </a:extLst>
          </p:cNvPr>
          <p:cNvSpPr/>
          <p:nvPr/>
        </p:nvSpPr>
        <p:spPr bwMode="auto">
          <a:xfrm>
            <a:off x="3376545" y="1062571"/>
            <a:ext cx="1751474" cy="3675217"/>
          </a:xfrm>
          <a:prstGeom prst="rect">
            <a:avLst/>
          </a:prstGeom>
          <a:solidFill>
            <a:srgbClr val="5B9BD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STORE</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66" name="Group 65">
            <a:extLst>
              <a:ext uri="{FF2B5EF4-FFF2-40B4-BE49-F238E27FC236}">
                <a16:creationId xmlns:a16="http://schemas.microsoft.com/office/drawing/2014/main" id="{6EA774FB-44A6-D2D7-67EF-A2D40C2A9EF4}"/>
              </a:ext>
            </a:extLst>
          </p:cNvPr>
          <p:cNvGrpSpPr/>
          <p:nvPr/>
        </p:nvGrpSpPr>
        <p:grpSpPr>
          <a:xfrm>
            <a:off x="3736757" y="2583021"/>
            <a:ext cx="1031051" cy="634316"/>
            <a:chOff x="6069799" y="3690223"/>
            <a:chExt cx="1161593" cy="634316"/>
          </a:xfrm>
        </p:grpSpPr>
        <p:pic>
          <p:nvPicPr>
            <p:cNvPr id="67" name="Graphic 66">
              <a:extLst>
                <a:ext uri="{FF2B5EF4-FFF2-40B4-BE49-F238E27FC236}">
                  <a16:creationId xmlns:a16="http://schemas.microsoft.com/office/drawing/2014/main" id="{5E15200D-D288-045D-E6BD-CC8BE1104CB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421996" y="3690223"/>
              <a:ext cx="457200" cy="457200"/>
            </a:xfrm>
            <a:prstGeom prst="rect">
              <a:avLst/>
            </a:prstGeom>
          </p:spPr>
        </p:pic>
        <p:sp>
          <p:nvSpPr>
            <p:cNvPr id="68" name="TextBox 67">
              <a:extLst>
                <a:ext uri="{FF2B5EF4-FFF2-40B4-BE49-F238E27FC236}">
                  <a16:creationId xmlns:a16="http://schemas.microsoft.com/office/drawing/2014/main" id="{60660E04-BA24-6EB0-2379-211ED6879906}"/>
                </a:ext>
              </a:extLst>
            </p:cNvPr>
            <p:cNvSpPr txBox="1"/>
            <p:nvPr/>
          </p:nvSpPr>
          <p:spPr>
            <a:xfrm>
              <a:off x="6069799" y="4047540"/>
              <a:ext cx="1161593" cy="276999"/>
            </a:xfrm>
            <a:prstGeom prst="rect">
              <a:avLst/>
            </a:prstGeom>
            <a:noFill/>
          </p:spPr>
          <p:txBody>
            <a:bodyPr wrap="none" rtlCol="0">
              <a:spAutoFit/>
            </a:bodyPr>
            <a:lstStyle/>
            <a:p>
              <a:pPr algn="ctr"/>
              <a:r>
                <a:rPr lang="en-US" sz="1200" b="1" dirty="0">
                  <a:solidFill>
                    <a:prstClr val="black"/>
                  </a:solidFill>
                </a:rPr>
                <a:t>ADLS Gen2</a:t>
              </a:r>
            </a:p>
          </p:txBody>
        </p:sp>
      </p:grpSp>
      <p:sp>
        <p:nvSpPr>
          <p:cNvPr id="74" name="Rectangle 73">
            <a:extLst>
              <a:ext uri="{FF2B5EF4-FFF2-40B4-BE49-F238E27FC236}">
                <a16:creationId xmlns:a16="http://schemas.microsoft.com/office/drawing/2014/main" id="{2EF1C4DA-4258-DA41-5B19-36E8A3DC3726}"/>
              </a:ext>
            </a:extLst>
          </p:cNvPr>
          <p:cNvSpPr/>
          <p:nvPr/>
        </p:nvSpPr>
        <p:spPr bwMode="auto">
          <a:xfrm>
            <a:off x="123625" y="1062571"/>
            <a:ext cx="1325880" cy="3685650"/>
          </a:xfrm>
          <a:prstGeom prst="rect">
            <a:avLst/>
          </a:prstGeom>
          <a:solidFill>
            <a:sysClr val="window" lastClr="FFFFFF">
              <a:lumMod val="95000"/>
            </a:sys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DATA SOURCES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99" name="Rectangle 98">
            <a:extLst>
              <a:ext uri="{FF2B5EF4-FFF2-40B4-BE49-F238E27FC236}">
                <a16:creationId xmlns:a16="http://schemas.microsoft.com/office/drawing/2014/main" id="{0C3D36FD-4218-B445-361D-31D4AEB040B2}"/>
              </a:ext>
            </a:extLst>
          </p:cNvPr>
          <p:cNvSpPr/>
          <p:nvPr/>
        </p:nvSpPr>
        <p:spPr bwMode="auto">
          <a:xfrm>
            <a:off x="10719458" y="1062571"/>
            <a:ext cx="1325880" cy="3675217"/>
          </a:xfrm>
          <a:prstGeom prst="rect">
            <a:avLst/>
          </a:prstGeom>
          <a:solidFill>
            <a:sysClr val="window" lastClr="FFFFFF">
              <a:lumMod val="95000"/>
            </a:sys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BUSINESS USERS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cxnSp>
        <p:nvCxnSpPr>
          <p:cNvPr id="100" name="Elbow Connector 125">
            <a:extLst>
              <a:ext uri="{FF2B5EF4-FFF2-40B4-BE49-F238E27FC236}">
                <a16:creationId xmlns:a16="http://schemas.microsoft.com/office/drawing/2014/main" id="{DEC6C784-DE7B-5156-3D45-F9D9BA2346CF}"/>
              </a:ext>
            </a:extLst>
          </p:cNvPr>
          <p:cNvCxnSpPr>
            <a:cxnSpLocks/>
            <a:stCxn id="60" idx="3"/>
            <a:endCxn id="67" idx="1"/>
          </p:cNvCxnSpPr>
          <p:nvPr/>
        </p:nvCxnSpPr>
        <p:spPr>
          <a:xfrm>
            <a:off x="2823351" y="2773158"/>
            <a:ext cx="1226022" cy="38463"/>
          </a:xfrm>
          <a:prstGeom prst="bentConnector3">
            <a:avLst>
              <a:gd name="adj1" fmla="val 50000"/>
            </a:avLst>
          </a:prstGeom>
          <a:noFill/>
          <a:ln w="19050" cap="flat" cmpd="sng" algn="ctr">
            <a:solidFill>
              <a:srgbClr val="0F5E44"/>
            </a:solidFill>
            <a:prstDash val="solid"/>
            <a:miter lim="800000"/>
            <a:tailEnd type="triangle"/>
          </a:ln>
          <a:effectLst/>
        </p:spPr>
      </p:cxnSp>
      <p:grpSp>
        <p:nvGrpSpPr>
          <p:cNvPr id="111" name="Group 110">
            <a:extLst>
              <a:ext uri="{FF2B5EF4-FFF2-40B4-BE49-F238E27FC236}">
                <a16:creationId xmlns:a16="http://schemas.microsoft.com/office/drawing/2014/main" id="{881A07EE-179D-6B20-AABC-C0567C9DBAA2}"/>
              </a:ext>
            </a:extLst>
          </p:cNvPr>
          <p:cNvGrpSpPr/>
          <p:nvPr/>
        </p:nvGrpSpPr>
        <p:grpSpPr>
          <a:xfrm>
            <a:off x="230780" y="1721355"/>
            <a:ext cx="1119025" cy="1091710"/>
            <a:chOff x="230780" y="1859494"/>
            <a:chExt cx="1119025" cy="1091710"/>
          </a:xfrm>
        </p:grpSpPr>
        <p:pic>
          <p:nvPicPr>
            <p:cNvPr id="107" name="Graphic 106">
              <a:extLst>
                <a:ext uri="{FF2B5EF4-FFF2-40B4-BE49-F238E27FC236}">
                  <a16:creationId xmlns:a16="http://schemas.microsoft.com/office/drawing/2014/main" id="{74535D98-E78B-3761-0965-4F185C1EC6F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77694" y="1859494"/>
              <a:ext cx="425196" cy="685800"/>
            </a:xfrm>
            <a:prstGeom prst="rect">
              <a:avLst/>
            </a:prstGeom>
          </p:spPr>
        </p:pic>
        <p:sp>
          <p:nvSpPr>
            <p:cNvPr id="108" name="TextBox 107">
              <a:extLst>
                <a:ext uri="{FF2B5EF4-FFF2-40B4-BE49-F238E27FC236}">
                  <a16:creationId xmlns:a16="http://schemas.microsoft.com/office/drawing/2014/main" id="{456EF507-B426-FE4E-05BF-BF549E8C65FE}"/>
                </a:ext>
              </a:extLst>
            </p:cNvPr>
            <p:cNvSpPr txBox="1"/>
            <p:nvPr/>
          </p:nvSpPr>
          <p:spPr>
            <a:xfrm>
              <a:off x="230780" y="2489539"/>
              <a:ext cx="1119025" cy="461665"/>
            </a:xfrm>
            <a:prstGeom prst="rect">
              <a:avLst/>
            </a:prstGeom>
            <a:noFill/>
          </p:spPr>
          <p:txBody>
            <a:bodyPr wrap="none" rtlCol="0">
              <a:spAutoFit/>
            </a:bodyPr>
            <a:lstStyle/>
            <a:p>
              <a:pPr algn="ctr"/>
              <a:r>
                <a:rPr lang="en-US" sz="1200" b="1" dirty="0">
                  <a:solidFill>
                    <a:prstClr val="black"/>
                  </a:solidFill>
                </a:rPr>
                <a:t>Dynamics</a:t>
              </a:r>
            </a:p>
            <a:p>
              <a:pPr algn="ctr"/>
              <a:r>
                <a:rPr lang="en-US" sz="1200" b="1" dirty="0">
                  <a:solidFill>
                    <a:prstClr val="black"/>
                  </a:solidFill>
                </a:rPr>
                <a:t>NAV 2009 R2</a:t>
              </a:r>
            </a:p>
          </p:txBody>
        </p:sp>
      </p:grpSp>
      <p:grpSp>
        <p:nvGrpSpPr>
          <p:cNvPr id="110" name="Group 109">
            <a:extLst>
              <a:ext uri="{FF2B5EF4-FFF2-40B4-BE49-F238E27FC236}">
                <a16:creationId xmlns:a16="http://schemas.microsoft.com/office/drawing/2014/main" id="{0A2FFB61-5464-8652-D06D-1DC5181A1695}"/>
              </a:ext>
            </a:extLst>
          </p:cNvPr>
          <p:cNvGrpSpPr/>
          <p:nvPr/>
        </p:nvGrpSpPr>
        <p:grpSpPr>
          <a:xfrm>
            <a:off x="356519" y="3136135"/>
            <a:ext cx="867546" cy="1085594"/>
            <a:chOff x="376157" y="3274274"/>
            <a:chExt cx="867546" cy="1085594"/>
          </a:xfrm>
        </p:grpSpPr>
        <p:pic>
          <p:nvPicPr>
            <p:cNvPr id="106" name="Picture 105">
              <a:extLst>
                <a:ext uri="{FF2B5EF4-FFF2-40B4-BE49-F238E27FC236}">
                  <a16:creationId xmlns:a16="http://schemas.microsoft.com/office/drawing/2014/main" id="{8CFABB7E-8AD8-EBB8-8C3A-D99F1D2764F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67029" y="3274274"/>
              <a:ext cx="685800" cy="685800"/>
            </a:xfrm>
            <a:prstGeom prst="rect">
              <a:avLst/>
            </a:prstGeom>
          </p:spPr>
        </p:pic>
        <p:sp>
          <p:nvSpPr>
            <p:cNvPr id="109" name="TextBox 108">
              <a:extLst>
                <a:ext uri="{FF2B5EF4-FFF2-40B4-BE49-F238E27FC236}">
                  <a16:creationId xmlns:a16="http://schemas.microsoft.com/office/drawing/2014/main" id="{E6F470C0-3C72-BBCB-45E5-E786D6490DFB}"/>
                </a:ext>
              </a:extLst>
            </p:cNvPr>
            <p:cNvSpPr txBox="1"/>
            <p:nvPr/>
          </p:nvSpPr>
          <p:spPr>
            <a:xfrm>
              <a:off x="376157" y="3898203"/>
              <a:ext cx="867546" cy="461665"/>
            </a:xfrm>
            <a:prstGeom prst="rect">
              <a:avLst/>
            </a:prstGeom>
            <a:noFill/>
          </p:spPr>
          <p:txBody>
            <a:bodyPr wrap="none" rtlCol="0">
              <a:spAutoFit/>
            </a:bodyPr>
            <a:lstStyle/>
            <a:p>
              <a:pPr algn="ctr"/>
              <a:r>
                <a:rPr lang="en-US" sz="1200" b="1" dirty="0">
                  <a:solidFill>
                    <a:prstClr val="black"/>
                  </a:solidFill>
                </a:rPr>
                <a:t>Business</a:t>
              </a:r>
            </a:p>
            <a:p>
              <a:pPr algn="ctr"/>
              <a:r>
                <a:rPr lang="en-US" sz="1200" b="1" dirty="0">
                  <a:solidFill>
                    <a:prstClr val="black"/>
                  </a:solidFill>
                </a:rPr>
                <a:t>Central</a:t>
              </a:r>
            </a:p>
          </p:txBody>
        </p:sp>
      </p:grpSp>
      <p:grpSp>
        <p:nvGrpSpPr>
          <p:cNvPr id="123" name="Group 122">
            <a:extLst>
              <a:ext uri="{FF2B5EF4-FFF2-40B4-BE49-F238E27FC236}">
                <a16:creationId xmlns:a16="http://schemas.microsoft.com/office/drawing/2014/main" id="{4F6A3739-6571-B0C2-F7B3-FC24589A791D}"/>
              </a:ext>
            </a:extLst>
          </p:cNvPr>
          <p:cNvGrpSpPr/>
          <p:nvPr/>
        </p:nvGrpSpPr>
        <p:grpSpPr>
          <a:xfrm>
            <a:off x="5691539" y="3155567"/>
            <a:ext cx="915819" cy="1108008"/>
            <a:chOff x="3515817" y="2517242"/>
            <a:chExt cx="915819" cy="1108008"/>
          </a:xfrm>
        </p:grpSpPr>
        <p:grpSp>
          <p:nvGrpSpPr>
            <p:cNvPr id="124" name="Group 123">
              <a:extLst>
                <a:ext uri="{FF2B5EF4-FFF2-40B4-BE49-F238E27FC236}">
                  <a16:creationId xmlns:a16="http://schemas.microsoft.com/office/drawing/2014/main" id="{608F4ACD-39A6-C135-F068-723DAB4F4166}"/>
                </a:ext>
              </a:extLst>
            </p:cNvPr>
            <p:cNvGrpSpPr/>
            <p:nvPr/>
          </p:nvGrpSpPr>
          <p:grpSpPr>
            <a:xfrm>
              <a:off x="3515817" y="2517242"/>
              <a:ext cx="914400" cy="831009"/>
              <a:chOff x="6024841" y="3075713"/>
              <a:chExt cx="914400" cy="831009"/>
            </a:xfrm>
          </p:grpSpPr>
          <p:pic>
            <p:nvPicPr>
              <p:cNvPr id="126" name="Graphic 125">
                <a:extLst>
                  <a:ext uri="{FF2B5EF4-FFF2-40B4-BE49-F238E27FC236}">
                    <a16:creationId xmlns:a16="http://schemas.microsoft.com/office/drawing/2014/main" id="{8B4901D4-235B-2DB2-6F9A-C900C5F6D09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024841" y="3075713"/>
                <a:ext cx="685800" cy="685800"/>
              </a:xfrm>
              <a:prstGeom prst="rect">
                <a:avLst/>
              </a:prstGeom>
            </p:spPr>
          </p:pic>
          <p:pic>
            <p:nvPicPr>
              <p:cNvPr id="127" name="Picture 126">
                <a:extLst>
                  <a:ext uri="{FF2B5EF4-FFF2-40B4-BE49-F238E27FC236}">
                    <a16:creationId xmlns:a16="http://schemas.microsoft.com/office/drawing/2014/main" id="{FE3777F3-ACBC-D3E6-BC76-8ECDDBEEB88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82041" y="3671464"/>
                <a:ext cx="457200" cy="235258"/>
              </a:xfrm>
              <a:prstGeom prst="rect">
                <a:avLst/>
              </a:prstGeom>
            </p:spPr>
          </p:pic>
        </p:grpSp>
        <p:sp>
          <p:nvSpPr>
            <p:cNvPr id="125" name="TextBox 124">
              <a:extLst>
                <a:ext uri="{FF2B5EF4-FFF2-40B4-BE49-F238E27FC236}">
                  <a16:creationId xmlns:a16="http://schemas.microsoft.com/office/drawing/2014/main" id="{9EA486D2-789D-77E6-BFF7-2D4B27A41291}"/>
                </a:ext>
              </a:extLst>
            </p:cNvPr>
            <p:cNvSpPr txBox="1"/>
            <p:nvPr/>
          </p:nvSpPr>
          <p:spPr>
            <a:xfrm>
              <a:off x="3570503" y="3348251"/>
              <a:ext cx="861133" cy="276999"/>
            </a:xfrm>
            <a:prstGeom prst="rect">
              <a:avLst/>
            </a:prstGeom>
            <a:noFill/>
          </p:spPr>
          <p:txBody>
            <a:bodyPr wrap="none" rtlCol="0">
              <a:spAutoFit/>
            </a:bodyPr>
            <a:lstStyle/>
            <a:p>
              <a:r>
                <a:rPr lang="en-US" sz="1200" b="1" dirty="0"/>
                <a:t>Pipelines</a:t>
              </a:r>
            </a:p>
          </p:txBody>
        </p:sp>
      </p:grpSp>
      <p:cxnSp>
        <p:nvCxnSpPr>
          <p:cNvPr id="133" name="Connector: Elbow 132">
            <a:extLst>
              <a:ext uri="{FF2B5EF4-FFF2-40B4-BE49-F238E27FC236}">
                <a16:creationId xmlns:a16="http://schemas.microsoft.com/office/drawing/2014/main" id="{75C2CD55-3D27-3279-52B4-91E33C500917}"/>
              </a:ext>
            </a:extLst>
          </p:cNvPr>
          <p:cNvCxnSpPr>
            <a:cxnSpLocks/>
            <a:stCxn id="107" idx="3"/>
            <a:endCxn id="60" idx="1"/>
          </p:cNvCxnSpPr>
          <p:nvPr/>
        </p:nvCxnSpPr>
        <p:spPr>
          <a:xfrm>
            <a:off x="1002890" y="2064255"/>
            <a:ext cx="1134661" cy="708903"/>
          </a:xfrm>
          <a:prstGeom prst="bentConnector3">
            <a:avLst>
              <a:gd name="adj1" fmla="val 67066"/>
            </a:avLst>
          </a:prstGeom>
          <a:ln w="19050">
            <a:solidFill>
              <a:srgbClr val="00205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8A691FE4-41E5-D52C-F6BD-BF78968C28D0}"/>
              </a:ext>
            </a:extLst>
          </p:cNvPr>
          <p:cNvCxnSpPr>
            <a:cxnSpLocks/>
            <a:stCxn id="106" idx="3"/>
            <a:endCxn id="60" idx="1"/>
          </p:cNvCxnSpPr>
          <p:nvPr/>
        </p:nvCxnSpPr>
        <p:spPr>
          <a:xfrm flipV="1">
            <a:off x="1133191" y="2773158"/>
            <a:ext cx="1004360" cy="705877"/>
          </a:xfrm>
          <a:prstGeom prst="bentConnector3">
            <a:avLst>
              <a:gd name="adj1" fmla="val 62853"/>
            </a:avLst>
          </a:prstGeom>
          <a:ln w="19050">
            <a:solidFill>
              <a:srgbClr val="028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25">
            <a:extLst>
              <a:ext uri="{FF2B5EF4-FFF2-40B4-BE49-F238E27FC236}">
                <a16:creationId xmlns:a16="http://schemas.microsoft.com/office/drawing/2014/main" id="{B2950A80-F306-1086-57B1-9DABA1B60D05}"/>
              </a:ext>
            </a:extLst>
          </p:cNvPr>
          <p:cNvCxnSpPr>
            <a:cxnSpLocks/>
            <a:stCxn id="126" idx="1"/>
            <a:endCxn id="67" idx="3"/>
          </p:cNvCxnSpPr>
          <p:nvPr/>
        </p:nvCxnSpPr>
        <p:spPr>
          <a:xfrm rot="10800000">
            <a:off x="4455193" y="2811621"/>
            <a:ext cx="1236347" cy="686846"/>
          </a:xfrm>
          <a:prstGeom prst="bentConnector3">
            <a:avLst>
              <a:gd name="adj1" fmla="val 24399"/>
            </a:avLst>
          </a:prstGeom>
          <a:noFill/>
          <a:ln w="19050" cap="flat" cmpd="sng" algn="ctr">
            <a:solidFill>
              <a:srgbClr val="0F5E44"/>
            </a:solidFill>
            <a:prstDash val="solid"/>
            <a:miter lim="800000"/>
            <a:headEnd type="triangle"/>
            <a:tailEnd type="triangle"/>
          </a:ln>
          <a:effectLst/>
        </p:spPr>
      </p:cxnSp>
      <p:grpSp>
        <p:nvGrpSpPr>
          <p:cNvPr id="159" name="Group 158">
            <a:extLst>
              <a:ext uri="{FF2B5EF4-FFF2-40B4-BE49-F238E27FC236}">
                <a16:creationId xmlns:a16="http://schemas.microsoft.com/office/drawing/2014/main" id="{8464402E-45D1-AEC5-C5D2-2933A6E09E15}"/>
              </a:ext>
            </a:extLst>
          </p:cNvPr>
          <p:cNvGrpSpPr/>
          <p:nvPr/>
        </p:nvGrpSpPr>
        <p:grpSpPr>
          <a:xfrm>
            <a:off x="7919119" y="1265632"/>
            <a:ext cx="814647" cy="1017170"/>
            <a:chOff x="7494681" y="1469809"/>
            <a:chExt cx="814647" cy="1017170"/>
          </a:xfrm>
        </p:grpSpPr>
        <p:pic>
          <p:nvPicPr>
            <p:cNvPr id="131" name="Graphic 130">
              <a:extLst>
                <a:ext uri="{FF2B5EF4-FFF2-40B4-BE49-F238E27FC236}">
                  <a16:creationId xmlns:a16="http://schemas.microsoft.com/office/drawing/2014/main" id="{D6EC5E7F-CDE1-E52D-9DB7-A533A0E9C4C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559104" y="1469809"/>
              <a:ext cx="685800" cy="685800"/>
            </a:xfrm>
            <a:prstGeom prst="rect">
              <a:avLst/>
            </a:prstGeom>
          </p:spPr>
        </p:pic>
        <p:sp>
          <p:nvSpPr>
            <p:cNvPr id="158" name="TextBox 157">
              <a:extLst>
                <a:ext uri="{FF2B5EF4-FFF2-40B4-BE49-F238E27FC236}">
                  <a16:creationId xmlns:a16="http://schemas.microsoft.com/office/drawing/2014/main" id="{8B3396B5-0227-500A-B17C-C4F5D3B80E7E}"/>
                </a:ext>
              </a:extLst>
            </p:cNvPr>
            <p:cNvSpPr txBox="1"/>
            <p:nvPr/>
          </p:nvSpPr>
          <p:spPr>
            <a:xfrm>
              <a:off x="7494681" y="2025314"/>
              <a:ext cx="814647" cy="461665"/>
            </a:xfrm>
            <a:prstGeom prst="rect">
              <a:avLst/>
            </a:prstGeom>
            <a:noFill/>
          </p:spPr>
          <p:txBody>
            <a:bodyPr wrap="none" rtlCol="0">
              <a:spAutoFit/>
            </a:bodyPr>
            <a:lstStyle/>
            <a:p>
              <a:r>
                <a:rPr lang="en-US" sz="1200" b="1" dirty="0"/>
                <a:t>Azure AI</a:t>
              </a:r>
            </a:p>
            <a:p>
              <a:r>
                <a:rPr lang="en-US" sz="1200" b="1" dirty="0"/>
                <a:t>Services</a:t>
              </a:r>
            </a:p>
          </p:txBody>
        </p:sp>
      </p:grpSp>
      <p:grpSp>
        <p:nvGrpSpPr>
          <p:cNvPr id="164" name="Group 163">
            <a:extLst>
              <a:ext uri="{FF2B5EF4-FFF2-40B4-BE49-F238E27FC236}">
                <a16:creationId xmlns:a16="http://schemas.microsoft.com/office/drawing/2014/main" id="{693A189E-5FCA-3512-E990-EAA7C30D03C6}"/>
              </a:ext>
            </a:extLst>
          </p:cNvPr>
          <p:cNvGrpSpPr/>
          <p:nvPr/>
        </p:nvGrpSpPr>
        <p:grpSpPr>
          <a:xfrm>
            <a:off x="7031957" y="1309557"/>
            <a:ext cx="877163" cy="929321"/>
            <a:chOff x="7031957" y="2157378"/>
            <a:chExt cx="877163" cy="929321"/>
          </a:xfrm>
        </p:grpSpPr>
        <p:pic>
          <p:nvPicPr>
            <p:cNvPr id="69" name="Graphic 68">
              <a:extLst>
                <a:ext uri="{FF2B5EF4-FFF2-40B4-BE49-F238E27FC236}">
                  <a16:creationId xmlns:a16="http://schemas.microsoft.com/office/drawing/2014/main" id="{80ADBB97-67AB-BF55-97F0-BF6F9472837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127638" y="2157378"/>
              <a:ext cx="685800" cy="685800"/>
            </a:xfrm>
            <a:prstGeom prst="rect">
              <a:avLst/>
            </a:prstGeom>
          </p:spPr>
        </p:pic>
        <p:sp>
          <p:nvSpPr>
            <p:cNvPr id="161" name="TextBox 160">
              <a:extLst>
                <a:ext uri="{FF2B5EF4-FFF2-40B4-BE49-F238E27FC236}">
                  <a16:creationId xmlns:a16="http://schemas.microsoft.com/office/drawing/2014/main" id="{93C3AE24-0096-10FD-722A-53B68856FC6B}"/>
                </a:ext>
              </a:extLst>
            </p:cNvPr>
            <p:cNvSpPr txBox="1"/>
            <p:nvPr/>
          </p:nvSpPr>
          <p:spPr>
            <a:xfrm>
              <a:off x="7031957" y="2809700"/>
              <a:ext cx="877163" cy="276999"/>
            </a:xfrm>
            <a:prstGeom prst="rect">
              <a:avLst/>
            </a:prstGeom>
            <a:noFill/>
          </p:spPr>
          <p:txBody>
            <a:bodyPr wrap="none" rtlCol="0">
              <a:spAutoFit/>
            </a:bodyPr>
            <a:lstStyle/>
            <a:p>
              <a:r>
                <a:rPr lang="en-US" sz="1200" b="1" dirty="0"/>
                <a:t>Azure ML</a:t>
              </a:r>
            </a:p>
          </p:txBody>
        </p:sp>
      </p:grpSp>
      <p:cxnSp>
        <p:nvCxnSpPr>
          <p:cNvPr id="165" name="Elbow Connector 125">
            <a:extLst>
              <a:ext uri="{FF2B5EF4-FFF2-40B4-BE49-F238E27FC236}">
                <a16:creationId xmlns:a16="http://schemas.microsoft.com/office/drawing/2014/main" id="{EA6BEF53-4D04-5ECC-C4CD-75A3DBB18A2F}"/>
              </a:ext>
            </a:extLst>
          </p:cNvPr>
          <p:cNvCxnSpPr>
            <a:cxnSpLocks/>
            <a:stCxn id="121" idx="1"/>
            <a:endCxn id="67" idx="3"/>
          </p:cNvCxnSpPr>
          <p:nvPr/>
        </p:nvCxnSpPr>
        <p:spPr>
          <a:xfrm rot="10800000" flipV="1">
            <a:off x="4455193" y="2072173"/>
            <a:ext cx="1249055" cy="739448"/>
          </a:xfrm>
          <a:prstGeom prst="bentConnector3">
            <a:avLst>
              <a:gd name="adj1" fmla="val 24659"/>
            </a:avLst>
          </a:prstGeom>
          <a:noFill/>
          <a:ln w="19050" cap="flat" cmpd="sng" algn="ctr">
            <a:solidFill>
              <a:srgbClr val="0F5E44"/>
            </a:solidFill>
            <a:prstDash val="solid"/>
            <a:miter lim="800000"/>
            <a:headEnd type="triangle"/>
            <a:tailEnd type="triangle"/>
          </a:ln>
          <a:effectLst/>
        </p:spPr>
      </p:cxnSp>
      <p:grpSp>
        <p:nvGrpSpPr>
          <p:cNvPr id="174" name="Group 173">
            <a:extLst>
              <a:ext uri="{FF2B5EF4-FFF2-40B4-BE49-F238E27FC236}">
                <a16:creationId xmlns:a16="http://schemas.microsoft.com/office/drawing/2014/main" id="{0DD6C892-E843-74B6-EC36-A9BF7EE559F0}"/>
              </a:ext>
            </a:extLst>
          </p:cNvPr>
          <p:cNvGrpSpPr/>
          <p:nvPr/>
        </p:nvGrpSpPr>
        <p:grpSpPr>
          <a:xfrm>
            <a:off x="5612282" y="1729273"/>
            <a:ext cx="1074333" cy="1043539"/>
            <a:chOff x="5612282" y="1647212"/>
            <a:chExt cx="1074333" cy="1043539"/>
          </a:xfrm>
        </p:grpSpPr>
        <p:grpSp>
          <p:nvGrpSpPr>
            <p:cNvPr id="120" name="Group 119">
              <a:extLst>
                <a:ext uri="{FF2B5EF4-FFF2-40B4-BE49-F238E27FC236}">
                  <a16:creationId xmlns:a16="http://schemas.microsoft.com/office/drawing/2014/main" id="{B807A5D8-53DB-7E47-FAD7-A4D4B0CB7C1F}"/>
                </a:ext>
              </a:extLst>
            </p:cNvPr>
            <p:cNvGrpSpPr/>
            <p:nvPr/>
          </p:nvGrpSpPr>
          <p:grpSpPr>
            <a:xfrm>
              <a:off x="5704247" y="1647212"/>
              <a:ext cx="890402" cy="901371"/>
              <a:chOff x="6606502" y="2873392"/>
              <a:chExt cx="890402" cy="901371"/>
            </a:xfrm>
          </p:grpSpPr>
          <p:pic>
            <p:nvPicPr>
              <p:cNvPr id="121" name="Graphic 120">
                <a:extLst>
                  <a:ext uri="{FF2B5EF4-FFF2-40B4-BE49-F238E27FC236}">
                    <a16:creationId xmlns:a16="http://schemas.microsoft.com/office/drawing/2014/main" id="{79EF9798-15F2-E91A-6F90-07037EF6C1F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06502" y="2873392"/>
                <a:ext cx="685800" cy="685800"/>
              </a:xfrm>
              <a:prstGeom prst="rect">
                <a:avLst/>
              </a:prstGeom>
            </p:spPr>
          </p:pic>
          <p:pic>
            <p:nvPicPr>
              <p:cNvPr id="122" name="Graphic 121">
                <a:extLst>
                  <a:ext uri="{FF2B5EF4-FFF2-40B4-BE49-F238E27FC236}">
                    <a16:creationId xmlns:a16="http://schemas.microsoft.com/office/drawing/2014/main" id="{C2727419-EBC2-F243-235D-B03F42F5C7C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039704" y="3317563"/>
                <a:ext cx="457200" cy="457200"/>
              </a:xfrm>
              <a:prstGeom prst="rect">
                <a:avLst/>
              </a:prstGeom>
            </p:spPr>
          </p:pic>
        </p:grpSp>
        <p:sp>
          <p:nvSpPr>
            <p:cNvPr id="169" name="TextBox 168">
              <a:extLst>
                <a:ext uri="{FF2B5EF4-FFF2-40B4-BE49-F238E27FC236}">
                  <a16:creationId xmlns:a16="http://schemas.microsoft.com/office/drawing/2014/main" id="{BA31AE6D-4F65-A621-3A2C-629CA1DA39D4}"/>
                </a:ext>
              </a:extLst>
            </p:cNvPr>
            <p:cNvSpPr txBox="1"/>
            <p:nvPr/>
          </p:nvSpPr>
          <p:spPr>
            <a:xfrm>
              <a:off x="5612282" y="2413752"/>
              <a:ext cx="1074333" cy="276999"/>
            </a:xfrm>
            <a:prstGeom prst="rect">
              <a:avLst/>
            </a:prstGeom>
            <a:noFill/>
          </p:spPr>
          <p:txBody>
            <a:bodyPr wrap="none" rtlCol="0">
              <a:spAutoFit/>
            </a:bodyPr>
            <a:lstStyle/>
            <a:p>
              <a:r>
                <a:rPr lang="en-US" sz="1200" b="1" dirty="0"/>
                <a:t>Spark Pools</a:t>
              </a:r>
            </a:p>
          </p:txBody>
        </p:sp>
      </p:grpSp>
      <p:cxnSp>
        <p:nvCxnSpPr>
          <p:cNvPr id="178" name="Connector: Elbow 177">
            <a:extLst>
              <a:ext uri="{FF2B5EF4-FFF2-40B4-BE49-F238E27FC236}">
                <a16:creationId xmlns:a16="http://schemas.microsoft.com/office/drawing/2014/main" id="{85432012-A771-F052-C9BA-6459499A1891}"/>
              </a:ext>
            </a:extLst>
          </p:cNvPr>
          <p:cNvCxnSpPr>
            <a:cxnSpLocks/>
            <a:endCxn id="26" idx="2"/>
          </p:cNvCxnSpPr>
          <p:nvPr/>
        </p:nvCxnSpPr>
        <p:spPr>
          <a:xfrm flipV="1">
            <a:off x="7031957" y="2407685"/>
            <a:ext cx="891782" cy="365127"/>
          </a:xfrm>
          <a:prstGeom prst="bentConnector2">
            <a:avLst/>
          </a:prstGeom>
          <a:ln w="19050">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837CAE6C-E7BC-B258-E118-AA83D0605C46}"/>
              </a:ext>
            </a:extLst>
          </p:cNvPr>
          <p:cNvGrpSpPr/>
          <p:nvPr/>
        </p:nvGrpSpPr>
        <p:grpSpPr>
          <a:xfrm>
            <a:off x="9146203" y="3052312"/>
            <a:ext cx="1319592" cy="1119567"/>
            <a:chOff x="9146204" y="2724206"/>
            <a:chExt cx="1319592" cy="1119567"/>
          </a:xfrm>
        </p:grpSpPr>
        <p:pic>
          <p:nvPicPr>
            <p:cNvPr id="105" name="Graphic 104">
              <a:extLst>
                <a:ext uri="{FF2B5EF4-FFF2-40B4-BE49-F238E27FC236}">
                  <a16:creationId xmlns:a16="http://schemas.microsoft.com/office/drawing/2014/main" id="{A65D80D1-81AE-CD99-2FD6-B2CDE902B8A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463100" y="2724206"/>
              <a:ext cx="685800" cy="685800"/>
            </a:xfrm>
            <a:prstGeom prst="rect">
              <a:avLst/>
            </a:prstGeom>
          </p:spPr>
        </p:pic>
        <p:sp>
          <p:nvSpPr>
            <p:cNvPr id="181" name="TextBox 180">
              <a:extLst>
                <a:ext uri="{FF2B5EF4-FFF2-40B4-BE49-F238E27FC236}">
                  <a16:creationId xmlns:a16="http://schemas.microsoft.com/office/drawing/2014/main" id="{453E91BA-90D6-4F58-ACF5-A2E16254CA2F}"/>
                </a:ext>
              </a:extLst>
            </p:cNvPr>
            <p:cNvSpPr txBox="1"/>
            <p:nvPr/>
          </p:nvSpPr>
          <p:spPr>
            <a:xfrm>
              <a:off x="9146204" y="3382108"/>
              <a:ext cx="1319592" cy="461665"/>
            </a:xfrm>
            <a:prstGeom prst="rect">
              <a:avLst/>
            </a:prstGeom>
            <a:noFill/>
          </p:spPr>
          <p:txBody>
            <a:bodyPr wrap="none" rtlCol="0">
              <a:spAutoFit/>
            </a:bodyPr>
            <a:lstStyle/>
            <a:p>
              <a:pPr algn="ctr"/>
              <a:r>
                <a:rPr lang="en-US" sz="1200" b="1" dirty="0"/>
                <a:t>Serverless SQL</a:t>
              </a:r>
            </a:p>
            <a:p>
              <a:pPr algn="ctr"/>
              <a:r>
                <a:rPr lang="en-US" sz="1200" b="1" dirty="0"/>
                <a:t>Pools</a:t>
              </a:r>
            </a:p>
          </p:txBody>
        </p:sp>
      </p:grpSp>
      <p:grpSp>
        <p:nvGrpSpPr>
          <p:cNvPr id="184" name="Group 183">
            <a:extLst>
              <a:ext uri="{FF2B5EF4-FFF2-40B4-BE49-F238E27FC236}">
                <a16:creationId xmlns:a16="http://schemas.microsoft.com/office/drawing/2014/main" id="{B4E36485-B25F-7335-BC1C-89940CC86E80}"/>
              </a:ext>
            </a:extLst>
          </p:cNvPr>
          <p:cNvGrpSpPr/>
          <p:nvPr/>
        </p:nvGrpSpPr>
        <p:grpSpPr>
          <a:xfrm>
            <a:off x="9384249" y="1705333"/>
            <a:ext cx="843501" cy="940179"/>
            <a:chOff x="9384249" y="1705333"/>
            <a:chExt cx="843501" cy="940179"/>
          </a:xfrm>
        </p:grpSpPr>
        <p:pic>
          <p:nvPicPr>
            <p:cNvPr id="104" name="Graphic 103">
              <a:extLst>
                <a:ext uri="{FF2B5EF4-FFF2-40B4-BE49-F238E27FC236}">
                  <a16:creationId xmlns:a16="http://schemas.microsoft.com/office/drawing/2014/main" id="{A40D19AA-B3D8-F27D-1062-3A0B92491BA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463099" y="1705333"/>
              <a:ext cx="685800" cy="685800"/>
            </a:xfrm>
            <a:prstGeom prst="rect">
              <a:avLst/>
            </a:prstGeom>
          </p:spPr>
        </p:pic>
        <p:sp>
          <p:nvSpPr>
            <p:cNvPr id="183" name="TextBox 182">
              <a:extLst>
                <a:ext uri="{FF2B5EF4-FFF2-40B4-BE49-F238E27FC236}">
                  <a16:creationId xmlns:a16="http://schemas.microsoft.com/office/drawing/2014/main" id="{89BA164A-9B96-ABD3-E26A-6CABC9B03792}"/>
                </a:ext>
              </a:extLst>
            </p:cNvPr>
            <p:cNvSpPr txBox="1"/>
            <p:nvPr/>
          </p:nvSpPr>
          <p:spPr>
            <a:xfrm>
              <a:off x="9384249" y="2368513"/>
              <a:ext cx="843501" cy="276999"/>
            </a:xfrm>
            <a:prstGeom prst="rect">
              <a:avLst/>
            </a:prstGeom>
            <a:noFill/>
          </p:spPr>
          <p:txBody>
            <a:bodyPr wrap="none" rtlCol="0">
              <a:spAutoFit/>
            </a:bodyPr>
            <a:lstStyle/>
            <a:p>
              <a:r>
                <a:rPr lang="en-US" sz="1200" b="1" dirty="0"/>
                <a:t>Power BI</a:t>
              </a:r>
            </a:p>
          </p:txBody>
        </p:sp>
      </p:grpSp>
      <p:cxnSp>
        <p:nvCxnSpPr>
          <p:cNvPr id="190" name="Elbow Connector 125">
            <a:extLst>
              <a:ext uri="{FF2B5EF4-FFF2-40B4-BE49-F238E27FC236}">
                <a16:creationId xmlns:a16="http://schemas.microsoft.com/office/drawing/2014/main" id="{B2304210-E27B-0BA2-060A-617EF0F0AE89}"/>
              </a:ext>
            </a:extLst>
          </p:cNvPr>
          <p:cNvCxnSpPr>
            <a:cxnSpLocks/>
            <a:stCxn id="18" idx="3"/>
            <a:endCxn id="27" idx="1"/>
          </p:cNvCxnSpPr>
          <p:nvPr/>
        </p:nvCxnSpPr>
        <p:spPr>
          <a:xfrm>
            <a:off x="6960219" y="2900180"/>
            <a:ext cx="1927040" cy="0"/>
          </a:xfrm>
          <a:prstGeom prst="straightConnector1">
            <a:avLst/>
          </a:prstGeom>
          <a:noFill/>
          <a:ln w="19050" cap="flat" cmpd="sng" algn="ctr">
            <a:solidFill>
              <a:srgbClr val="0F5E44"/>
            </a:solidFill>
            <a:prstDash val="solid"/>
            <a:miter lim="800000"/>
            <a:headEnd type="none"/>
            <a:tailEnd type="triangle"/>
          </a:ln>
          <a:effectLst/>
        </p:spPr>
      </p:cxnSp>
      <p:grpSp>
        <p:nvGrpSpPr>
          <p:cNvPr id="198" name="Group 197">
            <a:extLst>
              <a:ext uri="{FF2B5EF4-FFF2-40B4-BE49-F238E27FC236}">
                <a16:creationId xmlns:a16="http://schemas.microsoft.com/office/drawing/2014/main" id="{5272B9B5-98EA-960A-65AE-F2685BBC6513}"/>
              </a:ext>
            </a:extLst>
          </p:cNvPr>
          <p:cNvGrpSpPr/>
          <p:nvPr/>
        </p:nvGrpSpPr>
        <p:grpSpPr>
          <a:xfrm>
            <a:off x="11053523" y="3256203"/>
            <a:ext cx="867545" cy="704546"/>
            <a:chOff x="10960647" y="3256203"/>
            <a:chExt cx="867545" cy="704546"/>
          </a:xfrm>
        </p:grpSpPr>
        <p:pic>
          <p:nvPicPr>
            <p:cNvPr id="188" name="Graphic 187">
              <a:extLst>
                <a:ext uri="{FF2B5EF4-FFF2-40B4-BE49-F238E27FC236}">
                  <a16:creationId xmlns:a16="http://schemas.microsoft.com/office/drawing/2014/main" id="{47243DDA-8C08-2722-AA15-CAE0A509F42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1051519" y="3256203"/>
              <a:ext cx="685800" cy="446460"/>
            </a:xfrm>
            <a:prstGeom prst="rect">
              <a:avLst/>
            </a:prstGeom>
          </p:spPr>
        </p:pic>
        <p:sp>
          <p:nvSpPr>
            <p:cNvPr id="196" name="TextBox 195">
              <a:extLst>
                <a:ext uri="{FF2B5EF4-FFF2-40B4-BE49-F238E27FC236}">
                  <a16:creationId xmlns:a16="http://schemas.microsoft.com/office/drawing/2014/main" id="{B700E97E-A69C-E16B-E2A3-99446F003389}"/>
                </a:ext>
              </a:extLst>
            </p:cNvPr>
            <p:cNvSpPr txBox="1"/>
            <p:nvPr/>
          </p:nvSpPr>
          <p:spPr>
            <a:xfrm>
              <a:off x="10960647" y="3683750"/>
              <a:ext cx="867545" cy="276999"/>
            </a:xfrm>
            <a:prstGeom prst="rect">
              <a:avLst/>
            </a:prstGeom>
            <a:noFill/>
          </p:spPr>
          <p:txBody>
            <a:bodyPr wrap="none" rtlCol="0">
              <a:spAutoFit/>
            </a:bodyPr>
            <a:lstStyle/>
            <a:p>
              <a:r>
                <a:rPr lang="en-US" sz="1200" b="1" dirty="0"/>
                <a:t>Analytics</a:t>
              </a:r>
            </a:p>
          </p:txBody>
        </p:sp>
      </p:grpSp>
      <p:grpSp>
        <p:nvGrpSpPr>
          <p:cNvPr id="199" name="Group 198">
            <a:extLst>
              <a:ext uri="{FF2B5EF4-FFF2-40B4-BE49-F238E27FC236}">
                <a16:creationId xmlns:a16="http://schemas.microsoft.com/office/drawing/2014/main" id="{9F2539B7-85A2-71CD-2BE1-38FB2820B0B1}"/>
              </a:ext>
            </a:extLst>
          </p:cNvPr>
          <p:cNvGrpSpPr/>
          <p:nvPr/>
        </p:nvGrpSpPr>
        <p:grpSpPr>
          <a:xfrm>
            <a:off x="10932496" y="2025613"/>
            <a:ext cx="1109599" cy="876133"/>
            <a:chOff x="10932496" y="2025613"/>
            <a:chExt cx="1109599" cy="876133"/>
          </a:xfrm>
        </p:grpSpPr>
        <p:pic>
          <p:nvPicPr>
            <p:cNvPr id="186" name="Graphic 185">
              <a:extLst>
                <a:ext uri="{FF2B5EF4-FFF2-40B4-BE49-F238E27FC236}">
                  <a16:creationId xmlns:a16="http://schemas.microsoft.com/office/drawing/2014/main" id="{5B2F2F4B-E520-4609-74C1-20B6287E5BD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1144395" y="2025613"/>
              <a:ext cx="685800" cy="685800"/>
            </a:xfrm>
            <a:prstGeom prst="rect">
              <a:avLst/>
            </a:prstGeom>
          </p:spPr>
        </p:pic>
        <p:sp>
          <p:nvSpPr>
            <p:cNvPr id="197" name="TextBox 196">
              <a:extLst>
                <a:ext uri="{FF2B5EF4-FFF2-40B4-BE49-F238E27FC236}">
                  <a16:creationId xmlns:a16="http://schemas.microsoft.com/office/drawing/2014/main" id="{44466584-777E-9468-927A-17CBF0A7DE52}"/>
                </a:ext>
              </a:extLst>
            </p:cNvPr>
            <p:cNvSpPr txBox="1"/>
            <p:nvPr/>
          </p:nvSpPr>
          <p:spPr>
            <a:xfrm>
              <a:off x="10932496" y="2624747"/>
              <a:ext cx="1109599" cy="276999"/>
            </a:xfrm>
            <a:prstGeom prst="rect">
              <a:avLst/>
            </a:prstGeom>
            <a:noFill/>
          </p:spPr>
          <p:txBody>
            <a:bodyPr wrap="none" rtlCol="0">
              <a:spAutoFit/>
            </a:bodyPr>
            <a:lstStyle/>
            <a:p>
              <a:r>
                <a:rPr lang="en-US" sz="1200" b="1" dirty="0"/>
                <a:t>Applications</a:t>
              </a:r>
            </a:p>
          </p:txBody>
        </p:sp>
      </p:grpSp>
    </p:spTree>
    <p:extLst>
      <p:ext uri="{BB962C8B-B14F-4D97-AF65-F5344CB8AC3E}">
        <p14:creationId xmlns:p14="http://schemas.microsoft.com/office/powerpoint/2010/main" val="5728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4F5AE3F-A178-A125-BB68-1B6957907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69888" y="133883"/>
            <a:ext cx="11452225" cy="659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01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29+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500" b="1" dirty="0">
                <a:solidFill>
                  <a:schemeClr val="tx1">
                    <a:lumMod val="50000"/>
                    <a:lumOff val="50000"/>
                  </a:schemeClr>
                </a:solidFill>
                <a:ea typeface="Segoe UI" pitchFamily="34" charset="0"/>
                <a:cs typeface="Segoe UI" pitchFamily="34" charset="0"/>
              </a:rPr>
              <a:t>VISUALIZE</a:t>
            </a: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4</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2479638"/>
            <a:ext cx="3937874" cy="2435939"/>
          </a:xfrm>
        </p:spPr>
        <p:txBody>
          <a:bodyPr>
            <a:normAutofit fontScale="90000"/>
          </a:bodyPr>
          <a:lstStyle/>
          <a:p>
            <a:r>
              <a:rPr lang="en-US" dirty="0"/>
              <a:t>Design a multidimensional schema to optimize analytical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275106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226142" y="384739"/>
            <a:ext cx="11342688" cy="401637"/>
          </a:xfrm>
        </p:spPr>
        <p:txBody>
          <a:bodyPr>
            <a:normAutofit fontScale="90000"/>
          </a:bodyPr>
          <a:lstStyle/>
          <a:p>
            <a:r>
              <a:rPr lang="en-GB" dirty="0"/>
              <a:t>Design a multidimensional schema to optimize analytical workloads</a:t>
            </a:r>
            <a:endParaRPr lang="en-US" dirty="0"/>
          </a:p>
        </p:txBody>
      </p:sp>
      <p:pic>
        <p:nvPicPr>
          <p:cNvPr id="14" name="Picture 13" descr="This image shows an example of a snowflake schema">
            <a:extLst>
              <a:ext uri="{FF2B5EF4-FFF2-40B4-BE49-F238E27FC236}">
                <a16:creationId xmlns:a16="http://schemas.microsoft.com/office/drawing/2014/main" id="{8642F30B-0BD1-481B-B504-6BE6CF3EE1F9}"/>
              </a:ext>
            </a:extLst>
          </p:cNvPr>
          <p:cNvPicPr>
            <a:picLocks noChangeAspect="1"/>
          </p:cNvPicPr>
          <p:nvPr/>
        </p:nvPicPr>
        <p:blipFill>
          <a:blip r:embed="rId3"/>
          <a:stretch>
            <a:fillRect/>
          </a:stretch>
        </p:blipFill>
        <p:spPr>
          <a:xfrm>
            <a:off x="1517254" y="1238225"/>
            <a:ext cx="9157492" cy="5138445"/>
          </a:xfrm>
          <a:prstGeom prst="rect">
            <a:avLst/>
          </a:prstGeom>
        </p:spPr>
      </p:pic>
      <p:pic>
        <p:nvPicPr>
          <p:cNvPr id="12" name="Picture 11" descr="This example shows an example of a star schema">
            <a:extLst>
              <a:ext uri="{FF2B5EF4-FFF2-40B4-BE49-F238E27FC236}">
                <a16:creationId xmlns:a16="http://schemas.microsoft.com/office/drawing/2014/main" id="{3C744FBB-2E39-43A0-8322-E02B75576AAD}"/>
              </a:ext>
            </a:extLst>
          </p:cNvPr>
          <p:cNvPicPr>
            <a:picLocks noChangeAspect="1"/>
          </p:cNvPicPr>
          <p:nvPr/>
        </p:nvPicPr>
        <p:blipFill>
          <a:blip r:embed="rId4"/>
          <a:stretch>
            <a:fillRect/>
          </a:stretch>
        </p:blipFill>
        <p:spPr>
          <a:xfrm>
            <a:off x="2717790" y="1169894"/>
            <a:ext cx="6623858" cy="5206777"/>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5</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Populate slowly changing dimensions in Azure Synapse Analytics pipelines</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24</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Slowly changing dimensions</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25</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A slowly changing dimension is one that appropriately manages the change of dimension members over time.</a:t>
            </a:r>
          </a:p>
          <a:p>
            <a:r>
              <a:rPr lang="en-US" dirty="0"/>
              <a:t>Applies when the values of a business entity change over time and not on a schedule.</a:t>
            </a:r>
          </a:p>
          <a:p>
            <a:r>
              <a:rPr lang="en-US" dirty="0"/>
              <a:t>In contrast, dimensions like a stock’s market price are considered rapidly changing.</a:t>
            </a:r>
            <a:endParaRPr lang="en-GB" dirty="0"/>
          </a:p>
        </p:txBody>
      </p:sp>
    </p:spTree>
    <p:extLst>
      <p:ext uri="{BB962C8B-B14F-4D97-AF65-F5344CB8AC3E}">
        <p14:creationId xmlns:p14="http://schemas.microsoft.com/office/powerpoint/2010/main" val="1716574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itle 37"/>
          <p:cNvSpPr>
            <a:spLocks noGrp="1"/>
          </p:cNvSpPr>
          <p:nvPr>
            <p:ph type="title" idx="4294967295"/>
          </p:nvPr>
        </p:nvSpPr>
        <p:spPr>
          <a:xfrm>
            <a:off x="424656" y="533851"/>
            <a:ext cx="11342688" cy="401637"/>
          </a:xfrm>
        </p:spPr>
        <p:txBody>
          <a:bodyPr>
            <a:normAutofit fontScale="90000"/>
          </a:bodyPr>
          <a:lstStyle/>
          <a:p>
            <a:pPr lvl="0"/>
            <a:r>
              <a:rPr lang="en-GB" dirty="0"/>
              <a:t>Populate slowly changing dimensions in Azure Synapse Analytics pipelines</a:t>
            </a:r>
            <a:endParaRPr lang="en-US" dirty="0"/>
          </a:p>
        </p:txBody>
      </p:sp>
      <p:grpSp>
        <p:nvGrpSpPr>
          <p:cNvPr id="6" name="Group 5" descr="This image shows an example of a slowly changing dimension type 6 ">
            <a:extLst>
              <a:ext uri="{FF2B5EF4-FFF2-40B4-BE49-F238E27FC236}">
                <a16:creationId xmlns:a16="http://schemas.microsoft.com/office/drawing/2014/main" id="{18141FAE-3D55-4EDC-A3B0-A50703DF9863}"/>
              </a:ext>
            </a:extLst>
          </p:cNvPr>
          <p:cNvGrpSpPr/>
          <p:nvPr/>
        </p:nvGrpSpPr>
        <p:grpSpPr>
          <a:xfrm>
            <a:off x="82863" y="1680177"/>
            <a:ext cx="11977442" cy="4129005"/>
            <a:chOff x="0" y="1713372"/>
            <a:chExt cx="12436475" cy="4211800"/>
          </a:xfrm>
        </p:grpSpPr>
        <p:sp>
          <p:nvSpPr>
            <p:cNvPr id="2" name="TextBox 1">
              <a:extLst>
                <a:ext uri="{FF2B5EF4-FFF2-40B4-BE49-F238E27FC236}">
                  <a16:creationId xmlns:a16="http://schemas.microsoft.com/office/drawing/2014/main" id="{8527F272-0296-4C44-B292-2986F4632E57}"/>
                </a:ext>
              </a:extLst>
            </p:cNvPr>
            <p:cNvSpPr txBox="1"/>
            <p:nvPr/>
          </p:nvSpPr>
          <p:spPr>
            <a:xfrm>
              <a:off x="814507" y="1713372"/>
              <a:ext cx="2266790"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1</a:t>
              </a:r>
            </a:p>
          </p:txBody>
        </p:sp>
        <p:pic>
          <p:nvPicPr>
            <p:cNvPr id="5" name="Picture 4" descr="Table&#10;&#10;Description automatically generated">
              <a:extLst>
                <a:ext uri="{FF2B5EF4-FFF2-40B4-BE49-F238E27FC236}">
                  <a16:creationId xmlns:a16="http://schemas.microsoft.com/office/drawing/2014/main" id="{34F63EE2-79C5-49AA-BB4E-04F67D969C68}"/>
                </a:ext>
              </a:extLst>
            </p:cNvPr>
            <p:cNvPicPr>
              <a:picLocks noChangeAspect="1"/>
            </p:cNvPicPr>
            <p:nvPr/>
          </p:nvPicPr>
          <p:blipFill>
            <a:blip r:embed="rId3"/>
            <a:stretch>
              <a:fillRect/>
            </a:stretch>
          </p:blipFill>
          <p:spPr>
            <a:xfrm>
              <a:off x="0" y="2452478"/>
              <a:ext cx="12436475" cy="3472694"/>
            </a:xfrm>
            <a:prstGeom prst="rect">
              <a:avLst/>
            </a:prstGeom>
          </p:spPr>
        </p:pic>
      </p:grpSp>
      <p:grpSp>
        <p:nvGrpSpPr>
          <p:cNvPr id="11" name="Group 10" descr="This image shows an example of a slowly changing dimension type 2">
            <a:extLst>
              <a:ext uri="{FF2B5EF4-FFF2-40B4-BE49-F238E27FC236}">
                <a16:creationId xmlns:a16="http://schemas.microsoft.com/office/drawing/2014/main" id="{93DAF064-BA09-4E49-8B11-3EA5610437C4}"/>
              </a:ext>
            </a:extLst>
          </p:cNvPr>
          <p:cNvGrpSpPr/>
          <p:nvPr/>
        </p:nvGrpSpPr>
        <p:grpSpPr>
          <a:xfrm>
            <a:off x="248588" y="1706968"/>
            <a:ext cx="11645990" cy="4784935"/>
            <a:chOff x="253572" y="1713372"/>
            <a:chExt cx="11879516" cy="4880883"/>
          </a:xfrm>
        </p:grpSpPr>
        <p:sp>
          <p:nvSpPr>
            <p:cNvPr id="7" name="TextBox 6">
              <a:extLst>
                <a:ext uri="{FF2B5EF4-FFF2-40B4-BE49-F238E27FC236}">
                  <a16:creationId xmlns:a16="http://schemas.microsoft.com/office/drawing/2014/main" id="{A822FFF4-3B0D-44F4-9D36-0D7A70E99899}"/>
                </a:ext>
              </a:extLst>
            </p:cNvPr>
            <p:cNvSpPr txBox="1"/>
            <p:nvPr/>
          </p:nvSpPr>
          <p:spPr>
            <a:xfrm>
              <a:off x="3519039" y="1713372"/>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2</a:t>
              </a:r>
            </a:p>
          </p:txBody>
        </p:sp>
        <p:pic>
          <p:nvPicPr>
            <p:cNvPr id="10" name="Picture 9" descr="Table&#10;&#10;Description automatically generated">
              <a:extLst>
                <a:ext uri="{FF2B5EF4-FFF2-40B4-BE49-F238E27FC236}">
                  <a16:creationId xmlns:a16="http://schemas.microsoft.com/office/drawing/2014/main" id="{579E0BE3-E688-4CAE-ADDF-778BDE74B588}"/>
                </a:ext>
              </a:extLst>
            </p:cNvPr>
            <p:cNvPicPr>
              <a:picLocks noChangeAspect="1"/>
            </p:cNvPicPr>
            <p:nvPr/>
          </p:nvPicPr>
          <p:blipFill>
            <a:blip r:embed="rId4"/>
            <a:stretch>
              <a:fillRect/>
            </a:stretch>
          </p:blipFill>
          <p:spPr>
            <a:xfrm>
              <a:off x="253572" y="2536432"/>
              <a:ext cx="11879516" cy="4057823"/>
            </a:xfrm>
            <a:prstGeom prst="rect">
              <a:avLst/>
            </a:prstGeom>
          </p:spPr>
        </p:pic>
      </p:grpSp>
      <p:grpSp>
        <p:nvGrpSpPr>
          <p:cNvPr id="16" name="Group 15" descr="This image shows an example of a slowly changing dimension type 3">
            <a:extLst>
              <a:ext uri="{FF2B5EF4-FFF2-40B4-BE49-F238E27FC236}">
                <a16:creationId xmlns:a16="http://schemas.microsoft.com/office/drawing/2014/main" id="{42C2BE62-F3CA-42D7-80AD-328CE8416E67}"/>
              </a:ext>
            </a:extLst>
          </p:cNvPr>
          <p:cNvGrpSpPr/>
          <p:nvPr/>
        </p:nvGrpSpPr>
        <p:grpSpPr>
          <a:xfrm>
            <a:off x="111176" y="1702777"/>
            <a:ext cx="11920814" cy="4080861"/>
            <a:chOff x="84523" y="1756068"/>
            <a:chExt cx="12436475" cy="4162691"/>
          </a:xfrm>
        </p:grpSpPr>
        <p:sp>
          <p:nvSpPr>
            <p:cNvPr id="12" name="TextBox 11">
              <a:extLst>
                <a:ext uri="{FF2B5EF4-FFF2-40B4-BE49-F238E27FC236}">
                  <a16:creationId xmlns:a16="http://schemas.microsoft.com/office/drawing/2014/main" id="{C517719A-966C-4E27-B0B9-B0A32877B724}"/>
                </a:ext>
              </a:extLst>
            </p:cNvPr>
            <p:cNvSpPr txBox="1"/>
            <p:nvPr/>
          </p:nvSpPr>
          <p:spPr>
            <a:xfrm>
              <a:off x="6153382" y="1756068"/>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3</a:t>
              </a:r>
            </a:p>
          </p:txBody>
        </p:sp>
        <p:pic>
          <p:nvPicPr>
            <p:cNvPr id="15" name="Picture 14" descr="Table&#10;&#10;Description automatically generated">
              <a:extLst>
                <a:ext uri="{FF2B5EF4-FFF2-40B4-BE49-F238E27FC236}">
                  <a16:creationId xmlns:a16="http://schemas.microsoft.com/office/drawing/2014/main" id="{6E1A39F4-79AC-4E88-8A7D-CB937802B299}"/>
                </a:ext>
              </a:extLst>
            </p:cNvPr>
            <p:cNvPicPr>
              <a:picLocks noChangeAspect="1"/>
            </p:cNvPicPr>
            <p:nvPr/>
          </p:nvPicPr>
          <p:blipFill>
            <a:blip r:embed="rId5"/>
            <a:stretch>
              <a:fillRect/>
            </a:stretch>
          </p:blipFill>
          <p:spPr>
            <a:xfrm>
              <a:off x="84523" y="2692695"/>
              <a:ext cx="12436475" cy="3226064"/>
            </a:xfrm>
            <a:prstGeom prst="rect">
              <a:avLst/>
            </a:prstGeom>
          </p:spPr>
        </p:pic>
      </p:grpSp>
      <p:grpSp>
        <p:nvGrpSpPr>
          <p:cNvPr id="21" name="Group 20" descr="This image shows an example of a slowly changing dimension type 6">
            <a:extLst>
              <a:ext uri="{FF2B5EF4-FFF2-40B4-BE49-F238E27FC236}">
                <a16:creationId xmlns:a16="http://schemas.microsoft.com/office/drawing/2014/main" id="{664FA376-4160-4245-B649-B56F41A06AE4}"/>
              </a:ext>
            </a:extLst>
          </p:cNvPr>
          <p:cNvGrpSpPr/>
          <p:nvPr/>
        </p:nvGrpSpPr>
        <p:grpSpPr>
          <a:xfrm>
            <a:off x="111175" y="1680177"/>
            <a:ext cx="11900292" cy="4213550"/>
            <a:chOff x="134338" y="1736424"/>
            <a:chExt cx="12138918" cy="4298040"/>
          </a:xfrm>
        </p:grpSpPr>
        <p:sp>
          <p:nvSpPr>
            <p:cNvPr id="17" name="TextBox 16">
              <a:extLst>
                <a:ext uri="{FF2B5EF4-FFF2-40B4-BE49-F238E27FC236}">
                  <a16:creationId xmlns:a16="http://schemas.microsoft.com/office/drawing/2014/main" id="{28869498-6F7F-43CB-AAD9-BCA6B2A2063E}"/>
                </a:ext>
              </a:extLst>
            </p:cNvPr>
            <p:cNvSpPr txBox="1"/>
            <p:nvPr/>
          </p:nvSpPr>
          <p:spPr>
            <a:xfrm>
              <a:off x="8525976" y="1736424"/>
              <a:ext cx="2177365"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6</a:t>
              </a:r>
            </a:p>
          </p:txBody>
        </p:sp>
        <p:pic>
          <p:nvPicPr>
            <p:cNvPr id="20" name="Picture 19" descr="Table&#10;&#10;Description automatically generated">
              <a:extLst>
                <a:ext uri="{FF2B5EF4-FFF2-40B4-BE49-F238E27FC236}">
                  <a16:creationId xmlns:a16="http://schemas.microsoft.com/office/drawing/2014/main" id="{80948DD4-24DF-4383-8479-458392A5E77F}"/>
                </a:ext>
              </a:extLst>
            </p:cNvPr>
            <p:cNvPicPr>
              <a:picLocks noChangeAspect="1"/>
            </p:cNvPicPr>
            <p:nvPr/>
          </p:nvPicPr>
          <p:blipFill>
            <a:blip r:embed="rId6"/>
            <a:stretch>
              <a:fillRect/>
            </a:stretch>
          </p:blipFill>
          <p:spPr>
            <a:xfrm>
              <a:off x="134338" y="2757232"/>
              <a:ext cx="12138918" cy="3277232"/>
            </a:xfrm>
            <a:prstGeom prst="rect">
              <a:avLst/>
            </a:prstGeom>
          </p:spPr>
        </p:pic>
      </p:grpSp>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23+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Data Architect &amp;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a:xfrm>
            <a:off x="647701" y="1575714"/>
            <a:ext cx="5662228" cy="4114800"/>
          </a:xfrm>
        </p:spPr>
        <p:txBody>
          <a:bodyPr>
            <a:normAutofit/>
          </a:bodyPr>
          <a:lstStyle/>
          <a:p>
            <a:pPr marL="0" indent="0">
              <a:buNone/>
            </a:pPr>
            <a:r>
              <a:rPr lang="en-US" sz="1800" b="0" cap="none" dirty="0">
                <a:solidFill>
                  <a:schemeClr val="tx1"/>
                </a:solidFill>
              </a:rPr>
              <a:t>20+ years in Data and Analytics</a:t>
            </a:r>
          </a:p>
          <a:p>
            <a:pPr marL="0" indent="0">
              <a:buNone/>
            </a:pPr>
            <a:r>
              <a:rPr lang="en-US" sz="1800" b="0" cap="none" dirty="0">
                <a:solidFill>
                  <a:schemeClr val="tx1"/>
                </a:solidFill>
              </a:rPr>
              <a:t>6 years working </a:t>
            </a:r>
            <a:r>
              <a:rPr lang="en-US" sz="1800" dirty="0"/>
              <a:t>at Microsoft </a:t>
            </a:r>
          </a:p>
          <a:p>
            <a:pPr marL="0" indent="0">
              <a:buNone/>
            </a:pPr>
            <a:r>
              <a:rPr lang="en-US" sz="1800" b="0" cap="none" dirty="0">
                <a:solidFill>
                  <a:schemeClr val="tx1"/>
                </a:solidFill>
              </a:rPr>
              <a:t>	3 years in AI En</a:t>
            </a:r>
            <a:r>
              <a:rPr lang="en-US" sz="1800" dirty="0"/>
              <a:t>gineering</a:t>
            </a:r>
          </a:p>
          <a:p>
            <a:pPr marL="0" indent="0">
              <a:buNone/>
            </a:pPr>
            <a:r>
              <a:rPr lang="en-US" sz="1800" b="0" cap="none" dirty="0">
                <a:solidFill>
                  <a:schemeClr val="tx1"/>
                </a:solidFill>
              </a:rPr>
              <a:t>	3 years in World Wide Learning</a:t>
            </a:r>
          </a:p>
          <a:p>
            <a:pPr marL="0" indent="0">
              <a:buNone/>
            </a:pPr>
            <a:r>
              <a:rPr lang="en-US" sz="1800" dirty="0"/>
              <a:t>20 years as  Microsoft Certified Trainer</a:t>
            </a:r>
            <a:endParaRPr lang="en-US" sz="1800" b="0" cap="none" dirty="0">
              <a:solidFill>
                <a:schemeClr val="tx1"/>
              </a:solidFill>
            </a:endParaRP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Chris Testa-O’Neill</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Principal PM: Data and AI @ Microsoft</a:t>
            </a:r>
          </a:p>
        </p:txBody>
      </p:sp>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3935550"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Chris.testaoneill@microsoft.com</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5">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6">
                    <a:extLst>
                      <a:ext uri="{A12FA001-AC4F-418D-AE19-62706E023703}">
                        <ahyp:hlinkClr xmlns:ahyp="http://schemas.microsoft.com/office/drawing/2018/hyperlinkcolor" val="tx"/>
                      </a:ext>
                    </a:extLst>
                  </a:hlinkClick>
                </a:rPr>
                <a:t>https://www.linkedin.com/in/</a:t>
              </a: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ctestaoneill</a:t>
              </a: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99096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https://github.com/ctesta-oneillmsft</a:t>
              </a:r>
            </a:p>
          </p:txBody>
        </p:sp>
      </p:grpSp>
      <p:pic>
        <p:nvPicPr>
          <p:cNvPr id="10" name="Picture 9">
            <a:extLst>
              <a:ext uri="{FF2B5EF4-FFF2-40B4-BE49-F238E27FC236}">
                <a16:creationId xmlns:a16="http://schemas.microsoft.com/office/drawing/2014/main" id="{FE148569-EE04-408C-89E4-14E2E832C1AA}"/>
              </a:ext>
            </a:extLst>
          </p:cNvPr>
          <p:cNvPicPr>
            <a:picLocks noChangeAspect="1"/>
          </p:cNvPicPr>
          <p:nvPr/>
        </p:nvPicPr>
        <p:blipFill>
          <a:blip r:embed="rId7"/>
          <a:stretch>
            <a:fillRect/>
          </a:stretch>
        </p:blipFill>
        <p:spPr>
          <a:xfrm>
            <a:off x="7521440" y="2035813"/>
            <a:ext cx="3479069" cy="3378517"/>
          </a:xfrm>
          <a:prstGeom prst="rect">
            <a:avLst/>
          </a:prstGeom>
        </p:spPr>
      </p:pic>
    </p:spTree>
    <p:extLst>
      <p:ext uri="{BB962C8B-B14F-4D97-AF65-F5344CB8AC3E}">
        <p14:creationId xmlns:p14="http://schemas.microsoft.com/office/powerpoint/2010/main" val="17037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64123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dirty="0">
                <a:solidFill>
                  <a:prstClr val="white"/>
                </a:solidFill>
                <a:latin typeface="Montserrat"/>
              </a:rPr>
              <a:t>ADVANCED COMPUTING</a:t>
            </a:r>
            <a:endParaRPr kumimoji="0" lang="en-US" sz="1400" b="1" i="0" u="none" strike="noStrike" kern="1200" cap="none" spc="0" normalizeH="0" baseline="0" noProof="0" dirty="0">
              <a:ln>
                <a:noFill/>
              </a:ln>
              <a:solidFill>
                <a:prstClr val="white"/>
              </a:solidFill>
              <a:effectLst/>
              <a:uLnTx/>
              <a:uFillTx/>
              <a:latin typeface="Montserrat"/>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eight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280+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6874AB-14C3-44E9-80FD-CC5DB10A9D8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017DAEE-C656-4C65-A5D2-E48BAEFA9727}"/>
              </a:ext>
            </a:extLst>
          </p:cNvPr>
          <p:cNvSpPr>
            <a:spLocks noGrp="1"/>
          </p:cNvSpPr>
          <p:nvPr>
            <p:ph type="sldNum" sz="quarter" idx="4"/>
          </p:nvPr>
        </p:nvSpPr>
        <p:spPr/>
        <p:txBody>
          <a:bodyPr/>
          <a:lstStyle/>
          <a:p>
            <a:fld id="{00F9DAA1-1DF7-43E0-8E29-0CE1148553C7}" type="slidenum">
              <a:rPr lang="en-US" smtClean="0"/>
              <a:pPr/>
              <a:t>58</a:t>
            </a:fld>
            <a:endParaRPr lang="en-US" dirty="0"/>
          </a:p>
        </p:txBody>
      </p:sp>
      <p:sp>
        <p:nvSpPr>
          <p:cNvPr id="4" name="TextBox 3">
            <a:extLst>
              <a:ext uri="{FF2B5EF4-FFF2-40B4-BE49-F238E27FC236}">
                <a16:creationId xmlns:a16="http://schemas.microsoft.com/office/drawing/2014/main" id="{FBC08315-344A-43F8-B1A1-4B8CF57AFE9F}"/>
              </a:ext>
            </a:extLst>
          </p:cNvPr>
          <p:cNvSpPr txBox="1"/>
          <p:nvPr/>
        </p:nvSpPr>
        <p:spPr>
          <a:xfrm>
            <a:off x="717629" y="937550"/>
            <a:ext cx="5549917" cy="369332"/>
          </a:xfrm>
          <a:prstGeom prst="rect">
            <a:avLst/>
          </a:prstGeom>
          <a:noFill/>
        </p:spPr>
        <p:txBody>
          <a:bodyPr wrap="none" rtlCol="0">
            <a:spAutoFit/>
          </a:bodyPr>
          <a:lstStyle/>
          <a:p>
            <a:r>
              <a:rPr lang="en-US" b="1" dirty="0"/>
              <a:t>Official DP-203 labs with environment setup</a:t>
            </a:r>
          </a:p>
        </p:txBody>
      </p:sp>
      <p:sp>
        <p:nvSpPr>
          <p:cNvPr id="5" name="TextBox 4">
            <a:extLst>
              <a:ext uri="{FF2B5EF4-FFF2-40B4-BE49-F238E27FC236}">
                <a16:creationId xmlns:a16="http://schemas.microsoft.com/office/drawing/2014/main" id="{94FB7EED-4B8A-4B65-AB21-02FED0BA5130}"/>
              </a:ext>
            </a:extLst>
          </p:cNvPr>
          <p:cNvSpPr txBox="1"/>
          <p:nvPr/>
        </p:nvSpPr>
        <p:spPr>
          <a:xfrm>
            <a:off x="717629" y="2527139"/>
            <a:ext cx="6308137" cy="369332"/>
          </a:xfrm>
          <a:prstGeom prst="rect">
            <a:avLst/>
          </a:prstGeom>
          <a:noFill/>
        </p:spPr>
        <p:txBody>
          <a:bodyPr wrap="none" rtlCol="0">
            <a:spAutoFit/>
          </a:bodyPr>
          <a:lstStyle/>
          <a:p>
            <a:r>
              <a:rPr lang="en-US" b="1" dirty="0"/>
              <a:t>Conference workshop with labs and presentations</a:t>
            </a:r>
          </a:p>
        </p:txBody>
      </p:sp>
      <p:sp>
        <p:nvSpPr>
          <p:cNvPr id="6" name="TextBox 5">
            <a:extLst>
              <a:ext uri="{FF2B5EF4-FFF2-40B4-BE49-F238E27FC236}">
                <a16:creationId xmlns:a16="http://schemas.microsoft.com/office/drawing/2014/main" id="{D6A93C50-D442-4753-8FD1-DD2C0BA6596E}"/>
              </a:ext>
            </a:extLst>
          </p:cNvPr>
          <p:cNvSpPr txBox="1"/>
          <p:nvPr/>
        </p:nvSpPr>
        <p:spPr>
          <a:xfrm>
            <a:off x="717629" y="4116729"/>
            <a:ext cx="2345514" cy="369332"/>
          </a:xfrm>
          <a:prstGeom prst="rect">
            <a:avLst/>
          </a:prstGeom>
          <a:noFill/>
        </p:spPr>
        <p:txBody>
          <a:bodyPr wrap="none" rtlCol="0">
            <a:spAutoFit/>
          </a:bodyPr>
          <a:lstStyle/>
          <a:p>
            <a:r>
              <a:rPr lang="en-US" b="1" dirty="0"/>
              <a:t>Solliance Training</a:t>
            </a:r>
          </a:p>
        </p:txBody>
      </p:sp>
      <p:sp>
        <p:nvSpPr>
          <p:cNvPr id="9" name="TextBox 8">
            <a:extLst>
              <a:ext uri="{FF2B5EF4-FFF2-40B4-BE49-F238E27FC236}">
                <a16:creationId xmlns:a16="http://schemas.microsoft.com/office/drawing/2014/main" id="{55A75E85-8C4F-4FE5-9688-2FDBEAD57BE4}"/>
              </a:ext>
            </a:extLst>
          </p:cNvPr>
          <p:cNvSpPr txBox="1"/>
          <p:nvPr/>
        </p:nvSpPr>
        <p:spPr>
          <a:xfrm>
            <a:off x="717629" y="1449635"/>
            <a:ext cx="6096000" cy="369332"/>
          </a:xfrm>
          <a:prstGeom prst="rect">
            <a:avLst/>
          </a:prstGeom>
          <a:noFill/>
        </p:spPr>
        <p:txBody>
          <a:bodyPr wrap="square">
            <a:spAutoFit/>
          </a:bodyPr>
          <a:lstStyle/>
          <a:p>
            <a:r>
              <a:rPr lang="en-US" dirty="0"/>
              <a:t>https://aka.solliance.net/dp203</a:t>
            </a:r>
          </a:p>
        </p:txBody>
      </p:sp>
      <p:sp>
        <p:nvSpPr>
          <p:cNvPr id="11" name="TextBox 10">
            <a:extLst>
              <a:ext uri="{FF2B5EF4-FFF2-40B4-BE49-F238E27FC236}">
                <a16:creationId xmlns:a16="http://schemas.microsoft.com/office/drawing/2014/main" id="{896EB98A-476E-40A9-A745-EA89D27E221A}"/>
              </a:ext>
            </a:extLst>
          </p:cNvPr>
          <p:cNvSpPr txBox="1"/>
          <p:nvPr/>
        </p:nvSpPr>
        <p:spPr>
          <a:xfrm>
            <a:off x="717629" y="3039225"/>
            <a:ext cx="6096000" cy="369332"/>
          </a:xfrm>
          <a:prstGeom prst="rect">
            <a:avLst/>
          </a:prstGeom>
          <a:noFill/>
        </p:spPr>
        <p:txBody>
          <a:bodyPr wrap="square">
            <a:spAutoFit/>
          </a:bodyPr>
          <a:lstStyle/>
          <a:p>
            <a:r>
              <a:rPr lang="en-US" dirty="0"/>
              <a:t>https://aka.solliance.net/azure-de-workshop</a:t>
            </a:r>
          </a:p>
        </p:txBody>
      </p:sp>
      <p:sp>
        <p:nvSpPr>
          <p:cNvPr id="13" name="TextBox 12">
            <a:extLst>
              <a:ext uri="{FF2B5EF4-FFF2-40B4-BE49-F238E27FC236}">
                <a16:creationId xmlns:a16="http://schemas.microsoft.com/office/drawing/2014/main" id="{F97CC591-EAC5-423A-A04E-D3FC6A83C0A2}"/>
              </a:ext>
            </a:extLst>
          </p:cNvPr>
          <p:cNvSpPr txBox="1"/>
          <p:nvPr/>
        </p:nvSpPr>
        <p:spPr>
          <a:xfrm>
            <a:off x="717629" y="4630402"/>
            <a:ext cx="6096000" cy="369332"/>
          </a:xfrm>
          <a:prstGeom prst="rect">
            <a:avLst/>
          </a:prstGeom>
          <a:noFill/>
        </p:spPr>
        <p:txBody>
          <a:bodyPr wrap="square">
            <a:spAutoFit/>
          </a:bodyPr>
          <a:lstStyle/>
          <a:p>
            <a:r>
              <a:rPr lang="en-US" dirty="0"/>
              <a:t>https://aka.solliance.net/training</a:t>
            </a:r>
          </a:p>
        </p:txBody>
      </p:sp>
      <p:pic>
        <p:nvPicPr>
          <p:cNvPr id="1026" name="Picture 2" descr="QR Code">
            <a:extLst>
              <a:ext uri="{FF2B5EF4-FFF2-40B4-BE49-F238E27FC236}">
                <a16:creationId xmlns:a16="http://schemas.microsoft.com/office/drawing/2014/main" id="{1D7A47C7-C731-4004-AFCD-36240B773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613" y="3596304"/>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R Code">
            <a:extLst>
              <a:ext uri="{FF2B5EF4-FFF2-40B4-BE49-F238E27FC236}">
                <a16:creationId xmlns:a16="http://schemas.microsoft.com/office/drawing/2014/main" id="{0944F69D-240A-4AD4-B568-F682942A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612" y="356981"/>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R Code">
            <a:extLst>
              <a:ext uri="{FF2B5EF4-FFF2-40B4-BE49-F238E27FC236}">
                <a16:creationId xmlns:a16="http://schemas.microsoft.com/office/drawing/2014/main" id="{42A41038-8706-4D68-A0D4-111768C7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035" y="1932008"/>
            <a:ext cx="1779513" cy="177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57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5D60C-8DA4-4865-8CE0-3CDD29ACBE34}"/>
              </a:ext>
            </a:extLst>
          </p:cNvPr>
          <p:cNvSpPr txBox="1"/>
          <p:nvPr/>
        </p:nvSpPr>
        <p:spPr>
          <a:xfrm>
            <a:off x="702943" y="1613971"/>
            <a:ext cx="11096121" cy="3970318"/>
          </a:xfrm>
          <a:prstGeom prst="rect">
            <a:avLst/>
          </a:prstGeom>
          <a:noFill/>
        </p:spPr>
        <p:txBody>
          <a:bodyPr wrap="square">
            <a:spAutoFit/>
          </a:bodyPr>
          <a:lstStyle/>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a:t>
            </a:r>
            <a:r>
              <a:rPr lang="en-US" sz="2800" u="sng" dirty="0">
                <a:solidFill>
                  <a:srgbClr val="000000"/>
                </a:solidFill>
                <a:effectLst/>
                <a:latin typeface="Arial" panose="020B0604020202020204" pitchFamily="34" charset="0"/>
                <a:ea typeface="Times New Roman" panose="02020603050405020304" pitchFamily="18" charset="0"/>
                <a:cs typeface="Aptos" panose="020B0004020202020204" pitchFamily="34" charset="0"/>
                <a:hlinkClick r:id="rId2" tooltip="https://portal.cloudlabs.ai/"/>
              </a:rPr>
              <a:t>https://portal.cloudlabs.ai/</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Sign in with your Work or School account, Microsoft Account, LinkedIn, or Google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the Redeem Voucher section in </a:t>
            </a:r>
            <a:r>
              <a:rPr lang="en-US" sz="2800" dirty="0" err="1">
                <a:solidFill>
                  <a:srgbClr val="000000"/>
                </a:solidFill>
                <a:effectLst/>
                <a:latin typeface="Arial" panose="020B0604020202020204" pitchFamily="34" charset="0"/>
                <a:ea typeface="Times New Roman" panose="02020603050405020304" pitchFamily="18" charset="0"/>
                <a:cs typeface="Aptos" panose="020B0004020202020204" pitchFamily="34" charset="0"/>
              </a:rPr>
              <a:t>CloudLabs</a:t>
            </a: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 portal</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Enter Voucher Code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Click on Redeem option</a:t>
            </a:r>
            <a:endParaRPr lang="en-US" sz="4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rPr>
              <a:t>Once voucher is redeemed, navigate to ‘Courses’ tab under the ‘My Learning’ section and start learning by clicking to Get Started/ Start option</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p:txBody>
      </p:sp>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2372630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6</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5D60C-8DA4-4865-8CE0-3CDD29ACBE34}"/>
              </a:ext>
            </a:extLst>
          </p:cNvPr>
          <p:cNvSpPr txBox="1"/>
          <p:nvPr/>
        </p:nvSpPr>
        <p:spPr>
          <a:xfrm>
            <a:off x="702943" y="1613971"/>
            <a:ext cx="11096121" cy="3970318"/>
          </a:xfrm>
          <a:prstGeom prst="rect">
            <a:avLst/>
          </a:prstGeom>
          <a:noFill/>
        </p:spPr>
        <p:txBody>
          <a:bodyPr wrap="square">
            <a:spAutoFit/>
          </a:bodyPr>
          <a:lstStyle/>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a:t>
            </a:r>
            <a:r>
              <a:rPr lang="en-US" sz="2800" u="sng" dirty="0">
                <a:solidFill>
                  <a:srgbClr val="000000"/>
                </a:solidFill>
                <a:effectLst/>
                <a:latin typeface="Arial" panose="020B0604020202020204" pitchFamily="34" charset="0"/>
                <a:ea typeface="Times New Roman" panose="02020603050405020304" pitchFamily="18" charset="0"/>
                <a:cs typeface="Aptos" panose="020B0004020202020204" pitchFamily="34" charset="0"/>
                <a:hlinkClick r:id="rId2" tooltip="https://portal.cloudlabs.ai/"/>
              </a:rPr>
              <a:t>https://portal.cloudlabs.ai/</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Sign in with your Work or School account, Microsoft Account, LinkedIn, or Google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the Redeem Voucher section in </a:t>
            </a:r>
            <a:r>
              <a:rPr lang="en-US" sz="2800" dirty="0" err="1">
                <a:solidFill>
                  <a:srgbClr val="000000"/>
                </a:solidFill>
                <a:effectLst/>
                <a:latin typeface="Arial" panose="020B0604020202020204" pitchFamily="34" charset="0"/>
                <a:ea typeface="Times New Roman" panose="02020603050405020304" pitchFamily="18" charset="0"/>
                <a:cs typeface="Aptos" panose="020B0004020202020204" pitchFamily="34" charset="0"/>
              </a:rPr>
              <a:t>CloudLabs</a:t>
            </a: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 portal</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Enter Voucher Code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Click on Redeem option</a:t>
            </a:r>
            <a:endParaRPr lang="en-US" sz="4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rPr>
              <a:t>Once voucher is redeemed, navigate to ‘Courses’ tab under the ‘My Learning’ section and start learning by clicking to Get Started/ Start option</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p:txBody>
      </p:sp>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92498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729D5-9629-48E0-BC85-58A75302B7B0}"/>
              </a:ext>
            </a:extLst>
          </p:cNvPr>
          <p:cNvSpPr>
            <a:spLocks noGrp="1"/>
          </p:cNvSpPr>
          <p:nvPr>
            <p:ph type="title"/>
          </p:nvPr>
        </p:nvSpPr>
        <p:spPr/>
        <p:txBody>
          <a:bodyPr/>
          <a:lstStyle/>
          <a:p>
            <a:r>
              <a:rPr lang="en-US" dirty="0"/>
              <a:t>Workshop agenda</a:t>
            </a:r>
          </a:p>
        </p:txBody>
      </p:sp>
      <p:sp>
        <p:nvSpPr>
          <p:cNvPr id="5" name="Text Placeholder 4">
            <a:extLst>
              <a:ext uri="{FF2B5EF4-FFF2-40B4-BE49-F238E27FC236}">
                <a16:creationId xmlns:a16="http://schemas.microsoft.com/office/drawing/2014/main" id="{290F9314-3740-4807-AD0B-9A366372C064}"/>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C3D8CA8C-F8F1-45D7-9B54-3318A81FEB6F}"/>
              </a:ext>
            </a:extLst>
          </p:cNvPr>
          <p:cNvSpPr txBox="1"/>
          <p:nvPr/>
        </p:nvSpPr>
        <p:spPr>
          <a:xfrm>
            <a:off x="345233" y="1615844"/>
            <a:ext cx="8788270" cy="4278094"/>
          </a:xfrm>
          <a:prstGeom prst="rect">
            <a:avLst/>
          </a:prstGeom>
          <a:noFill/>
        </p:spPr>
        <p:txBody>
          <a:bodyPr wrap="square">
            <a:spAutoFit/>
          </a:bodyPr>
          <a:lstStyle/>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1</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Kick-off presentation</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Explore compute and storage options for data engineering workloads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Run interactive queries using Azure Synapse Analytics serverless SQL pools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rPr>
              <a:t>Lunch </a:t>
            </a:r>
            <a:r>
              <a:rPr lang="en-US" sz="1600" dirty="0">
                <a:effectLst/>
                <a:latin typeface="Calibri" panose="020F0502020204030204" pitchFamily="34" charset="0"/>
                <a:ea typeface="Times New Roman" panose="02020603050405020304" pitchFamily="18" charset="0"/>
              </a:rPr>
              <a:t>(12:20pm – 1:20pm)</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Data exploration and transformation in Azure Databricks</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Explore, transform, and load data into the Data Warehouse using Apache Spark</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2</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Ingest and load data into the data warehouse</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Integrate data from Notebooks with Azure Data Factory or Azure Synapse Pipelines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Support Hybrid Transactional Analytical Processing (HTAP) with Azure Synapse Link</a:t>
            </a:r>
          </a:p>
          <a:p>
            <a:pPr marL="285750" marR="0" lvl="0" indent="-285750">
              <a:spcBef>
                <a:spcPts val="0"/>
              </a:spcBef>
              <a:spcAft>
                <a:spcPts val="0"/>
              </a:spcAft>
              <a:buFont typeface="Arial" panose="020B0604020202020204" pitchFamily="34" charset="0"/>
              <a:buChar char="•"/>
            </a:pPr>
            <a:r>
              <a:rPr lang="en-US" sz="1600" dirty="0">
                <a:latin typeface="Calibri" panose="020F0502020204030204" pitchFamily="34" charset="0"/>
                <a:ea typeface="Times New Roman" panose="02020603050405020304" pitchFamily="18" charset="0"/>
              </a:rPr>
              <a:t>Lunch </a:t>
            </a:r>
            <a:r>
              <a:rPr lang="en-US" sz="1600" dirty="0">
                <a:effectLst/>
                <a:latin typeface="Calibri" panose="020F0502020204030204" pitchFamily="34" charset="0"/>
                <a:ea typeface="Times New Roman" panose="02020603050405020304" pitchFamily="18" charset="0"/>
              </a:rPr>
              <a:t>(12:00pm – 1pm)</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Real-time stream processing with Stream Analytics</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132087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6973</TotalTime>
  <Words>6739</Words>
  <Application>Microsoft Macintosh PowerPoint</Application>
  <PresentationFormat>Widescreen</PresentationFormat>
  <Paragraphs>719</Paragraphs>
  <Slides>59</Slides>
  <Notes>42</Notes>
  <HiddenSlides>40</HiddenSlides>
  <MMClips>1</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59</vt:i4>
      </vt:variant>
    </vt:vector>
  </HeadingPairs>
  <TitlesOfParts>
    <vt:vector size="82" baseType="lpstr">
      <vt:lpstr>Aptos</vt:lpstr>
      <vt:lpstr>Arial</vt:lpstr>
      <vt:lpstr>Calibri</vt:lpstr>
      <vt:lpstr>Calibri Light</vt:lpstr>
      <vt:lpstr>Catamaran ExtraBold</vt:lpstr>
      <vt:lpstr>Consolas</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Perform data engineering on Azure</vt:lpstr>
      <vt:lpstr>Joel Hulen</vt:lpstr>
      <vt:lpstr>Kyle Bunting</vt:lpstr>
      <vt:lpstr>Chris Testa-O’Neill</vt:lpstr>
      <vt:lpstr>CLOUD IS AT THE CENTER OF EVERYTHING WE DO.</vt:lpstr>
      <vt:lpstr>PowerPoint Presentation</vt:lpstr>
      <vt:lpstr>Register your lab environment</vt:lpstr>
      <vt:lpstr>Workshop agenda</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Designing a modern data warehouse</vt:lpstr>
      <vt:lpstr>Intelligent Data Platform Architecture Pattern</vt:lpstr>
      <vt:lpstr>Data Platform Architecture</vt:lpstr>
      <vt:lpstr>PowerPoint Presentation</vt:lpstr>
      <vt:lpstr>The modern data warehouse</vt:lpstr>
      <vt:lpstr>PowerPoint Presentation</vt:lpstr>
      <vt:lpstr>Design a multidimensional schema to optimize analytical workloads</vt:lpstr>
      <vt:lpstr>Design a multidimensional schema to optimize analytical workloads</vt:lpstr>
      <vt:lpstr>Populate slowly changing dimensions in Azure Synapse Analytics pipelines</vt:lpstr>
      <vt:lpstr>Slowly changing dimensions</vt:lpstr>
      <vt:lpstr>Populate slowly changing dimensions in Azure Synapse Analytics pipelines</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lpstr>PowerPoint Presentation</vt:lpstr>
      <vt:lpstr>Register your lab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42</cp:revision>
  <dcterms:created xsi:type="dcterms:W3CDTF">2021-04-14T17:02:56Z</dcterms:created>
  <dcterms:modified xsi:type="dcterms:W3CDTF">2023-12-03T04:31:48Z</dcterms:modified>
</cp:coreProperties>
</file>